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omments/comment1.xml" ContentType="application/vnd.openxmlformats-officedocument.presentationml.comment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Lst>
  <p:notesMasterIdLst>
    <p:notesMasterId r:id="rId142"/>
  </p:notesMasterIdLst>
  <p:handoutMasterIdLst>
    <p:handoutMasterId r:id="rId143"/>
  </p:handoutMasterIdLst>
  <p:sldIdLst>
    <p:sldId id="256" r:id="rId3"/>
    <p:sldId id="257" r:id="rId4"/>
    <p:sldId id="258" r:id="rId5"/>
    <p:sldId id="259" r:id="rId6"/>
    <p:sldId id="260" r:id="rId7"/>
    <p:sldId id="261" r:id="rId8"/>
    <p:sldId id="262" r:id="rId9"/>
    <p:sldId id="263" r:id="rId10"/>
    <p:sldId id="264" r:id="rId11"/>
    <p:sldId id="265" r:id="rId12"/>
    <p:sldId id="396"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397" r:id="rId28"/>
    <p:sldId id="281" r:id="rId29"/>
    <p:sldId id="282" r:id="rId30"/>
    <p:sldId id="283" r:id="rId31"/>
    <p:sldId id="284" r:id="rId32"/>
    <p:sldId id="285" r:id="rId33"/>
    <p:sldId id="286" r:id="rId34"/>
    <p:sldId id="287" r:id="rId35"/>
    <p:sldId id="395"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98" r:id="rId71"/>
    <p:sldId id="401" r:id="rId72"/>
    <p:sldId id="402" r:id="rId73"/>
    <p:sldId id="403" r:id="rId74"/>
    <p:sldId id="404" r:id="rId75"/>
    <p:sldId id="405" r:id="rId76"/>
    <p:sldId id="406" r:id="rId77"/>
    <p:sldId id="407" r:id="rId78"/>
    <p:sldId id="408" r:id="rId79"/>
    <p:sldId id="409" r:id="rId80"/>
    <p:sldId id="410" r:id="rId81"/>
    <p:sldId id="411" r:id="rId82"/>
    <p:sldId id="412" r:id="rId83"/>
    <p:sldId id="413" r:id="rId84"/>
    <p:sldId id="414" r:id="rId85"/>
    <p:sldId id="415" r:id="rId86"/>
    <p:sldId id="416" r:id="rId87"/>
    <p:sldId id="417" r:id="rId88"/>
    <p:sldId id="418" r:id="rId89"/>
    <p:sldId id="419" r:id="rId90"/>
    <p:sldId id="420" r:id="rId91"/>
    <p:sldId id="421" r:id="rId92"/>
    <p:sldId id="422" r:id="rId93"/>
    <p:sldId id="423" r:id="rId94"/>
    <p:sldId id="424" r:id="rId95"/>
    <p:sldId id="425" r:id="rId96"/>
    <p:sldId id="426" r:id="rId97"/>
    <p:sldId id="427" r:id="rId98"/>
    <p:sldId id="428" r:id="rId99"/>
    <p:sldId id="429" r:id="rId100"/>
    <p:sldId id="430" r:id="rId101"/>
    <p:sldId id="431" r:id="rId102"/>
    <p:sldId id="432" r:id="rId103"/>
    <p:sldId id="433" r:id="rId104"/>
    <p:sldId id="434" r:id="rId105"/>
    <p:sldId id="325" r:id="rId106"/>
    <p:sldId id="326" r:id="rId107"/>
    <p:sldId id="327" r:id="rId108"/>
    <p:sldId id="328" r:id="rId109"/>
    <p:sldId id="329" r:id="rId110"/>
    <p:sldId id="330" r:id="rId111"/>
    <p:sldId id="331" r:id="rId112"/>
    <p:sldId id="332" r:id="rId113"/>
    <p:sldId id="333" r:id="rId114"/>
    <p:sldId id="334" r:id="rId115"/>
    <p:sldId id="335" r:id="rId116"/>
    <p:sldId id="336" r:id="rId117"/>
    <p:sldId id="337" r:id="rId118"/>
    <p:sldId id="338" r:id="rId119"/>
    <p:sldId id="339" r:id="rId120"/>
    <p:sldId id="340" r:id="rId121"/>
    <p:sldId id="341" r:id="rId122"/>
    <p:sldId id="342" r:id="rId123"/>
    <p:sldId id="343" r:id="rId124"/>
    <p:sldId id="344" r:id="rId125"/>
    <p:sldId id="345" r:id="rId126"/>
    <p:sldId id="346" r:id="rId127"/>
    <p:sldId id="347" r:id="rId128"/>
    <p:sldId id="348" r:id="rId129"/>
    <p:sldId id="349" r:id="rId130"/>
    <p:sldId id="350" r:id="rId131"/>
    <p:sldId id="351" r:id="rId132"/>
    <p:sldId id="352" r:id="rId133"/>
    <p:sldId id="353" r:id="rId134"/>
    <p:sldId id="354" r:id="rId135"/>
    <p:sldId id="355" r:id="rId136"/>
    <p:sldId id="356" r:id="rId137"/>
    <p:sldId id="357" r:id="rId138"/>
    <p:sldId id="399" r:id="rId139"/>
    <p:sldId id="400" r:id="rId140"/>
    <p:sldId id="358" r:id="rId141"/>
  </p:sldIdLst>
  <p:sldSz cx="9144000" cy="5143500" type="screen16x9"/>
  <p:notesSz cx="6950075" cy="9236075"/>
  <p:embeddedFontLst>
    <p:embeddedFont>
      <p:font typeface="Tahoma" panose="020B0604030504040204" pitchFamily="34" charset="0"/>
      <p:regular r:id="rId144"/>
      <p:bold r:id="rId145"/>
    </p:embeddedFont>
    <p:embeddedFont>
      <p:font typeface="Nunito" panose="020B0604020202020204" charset="0"/>
      <p:regular r:id="rId146"/>
      <p:bold r:id="rId147"/>
      <p:italic r:id="rId148"/>
      <p:boldItalic r:id="rId149"/>
    </p:embeddedFont>
    <p:embeddedFont>
      <p:font typeface="Calibri" panose="020F0502020204030204" pitchFamily="34" charset="0"/>
      <p:regular r:id="rId150"/>
      <p:bold r:id="rId151"/>
      <p:italic r:id="rId152"/>
      <p:boldItalic r:id="rId153"/>
    </p:embeddedFont>
    <p:embeddedFont>
      <p:font typeface="Roboto" panose="020B0604020202020204" charset="0"/>
      <p:regular r:id="rId154"/>
      <p:bold r:id="rId155"/>
      <p:italic r:id="rId156"/>
      <p:boldItalic r:id="rId157"/>
    </p:embeddedFont>
    <p:embeddedFont>
      <p:font typeface="Wingdings 2" panose="05020102010507070707" pitchFamily="18" charset="2"/>
      <p:regular r:id="rId158"/>
    </p:embeddedFont>
    <p:embeddedFont>
      <p:font typeface="Georgia" panose="02040502050405020303" pitchFamily="18" charset="0"/>
      <p:regular r:id="rId159"/>
      <p:bold r:id="rId160"/>
      <p:italic r:id="rId161"/>
      <p:boldItalic r:id="rId162"/>
    </p:embeddedFont>
    <p:embeddedFont>
      <p:font typeface="Libre Franklin Medium" panose="00000600000000000000" charset="0"/>
      <p:regular r:id="rId163"/>
      <p:bold r:id="rId164"/>
      <p:italic r:id="rId165"/>
      <p:boldItalic r:id="rId166"/>
    </p:embeddedFont>
    <p:embeddedFont>
      <p:font typeface="Libre Franklin" panose="020B0604020202020204" charset="0"/>
      <p:regular r:id="rId167"/>
      <p:bold r:id="rId168"/>
      <p:italic r:id="rId169"/>
      <p:boldItalic r:id="rId1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l Hall" initials="RH" lastIdx="2" clrIdx="0">
    <p:extLst>
      <p:ext uri="{19B8F6BF-5375-455C-9EA6-DF929625EA0E}">
        <p15:presenceInfo xmlns:p15="http://schemas.microsoft.com/office/powerpoint/2012/main" userId="S-1-5-21-3152494505-1350889800-2452105741-16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2A33D5-7D77-4C94-9178-E83C8C52CB2E}">
  <a:tblStyle styleId="{902A33D5-7D77-4C94-9178-E83C8C52CB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44" autoAdjust="0"/>
  </p:normalViewPr>
  <p:slideViewPr>
    <p:cSldViewPr snapToGrid="0">
      <p:cViewPr varScale="1">
        <p:scale>
          <a:sx n="124" d="100"/>
          <a:sy n="124" d="100"/>
        </p:scale>
        <p:origin x="122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font" Target="fonts/font11.fntdata"/><Relationship Id="rId159" Type="http://schemas.openxmlformats.org/officeDocument/2006/relationships/font" Target="fonts/font16.fntdata"/><Relationship Id="rId175" Type="http://schemas.openxmlformats.org/officeDocument/2006/relationships/tableStyles" Target="tableStyles.xml"/><Relationship Id="rId170" Type="http://schemas.openxmlformats.org/officeDocument/2006/relationships/font" Target="fonts/font27.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font" Target="fonts/font1.fntdata"/><Relationship Id="rId149" Type="http://schemas.openxmlformats.org/officeDocument/2006/relationships/font" Target="fonts/font6.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font" Target="fonts/font17.fntdata"/><Relationship Id="rId165" Type="http://schemas.openxmlformats.org/officeDocument/2006/relationships/font" Target="fonts/font22.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7.fntdata"/><Relationship Id="rId155" Type="http://schemas.openxmlformats.org/officeDocument/2006/relationships/font" Target="fonts/font12.fntdata"/><Relationship Id="rId171" Type="http://schemas.openxmlformats.org/officeDocument/2006/relationships/commentAuthors" Target="commentAuthor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font" Target="fonts/font2.fntdata"/><Relationship Id="rId161" Type="http://schemas.openxmlformats.org/officeDocument/2006/relationships/font" Target="fonts/font18.fntdata"/><Relationship Id="rId166"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handoutMaster" Target="handoutMasters/handoutMaster1.xml"/><Relationship Id="rId148" Type="http://schemas.openxmlformats.org/officeDocument/2006/relationships/font" Target="fonts/font5.fntdata"/><Relationship Id="rId151" Type="http://schemas.openxmlformats.org/officeDocument/2006/relationships/font" Target="fonts/font8.fntdata"/><Relationship Id="rId156" Type="http://schemas.openxmlformats.org/officeDocument/2006/relationships/font" Target="fonts/font13.fntdata"/><Relationship Id="rId164" Type="http://schemas.openxmlformats.org/officeDocument/2006/relationships/font" Target="fonts/font21.fntdata"/><Relationship Id="rId169" Type="http://schemas.openxmlformats.org/officeDocument/2006/relationships/font" Target="fonts/font26.fntdata"/><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font" Target="fonts/font3.fntdata"/><Relationship Id="rId167" Type="http://schemas.openxmlformats.org/officeDocument/2006/relationships/font" Target="fonts/font2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14.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9.fntdata"/><Relationship Id="rId173"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4.fntdata"/><Relationship Id="rId168"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notesMaster" Target="notesMasters/notesMaster1.xml"/><Relationship Id="rId163" Type="http://schemas.openxmlformats.org/officeDocument/2006/relationships/font" Target="fonts/font20.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font" Target="fonts/font10.fntdata"/><Relationship Id="rId174"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09T17:08:15.196" idx="2">
    <p:pos x="10" y="10"/>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DDE13-72AF-42A1-BA17-04BBD1C4848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EB0317D-2260-47AD-BEFA-3C69964C0297}">
      <dgm:prSet phldrT="[Text]"/>
      <dgm:spPr/>
      <dgm:t>
        <a:bodyPr/>
        <a:lstStyle/>
        <a:p>
          <a:r>
            <a:rPr lang="en-US" b="1" u="sng" dirty="0" smtClean="0">
              <a:latin typeface="Calibri" panose="020F0502020204030204" pitchFamily="34" charset="0"/>
              <a:cs typeface="Calibri" panose="020F0502020204030204" pitchFamily="34" charset="0"/>
            </a:rPr>
            <a:t>9</a:t>
          </a:r>
          <a:r>
            <a:rPr lang="en-US" dirty="0" smtClean="0">
              <a:latin typeface="Calibri" panose="020F0502020204030204" pitchFamily="34" charset="0"/>
              <a:cs typeface="Calibri" panose="020F0502020204030204" pitchFamily="34" charset="0"/>
            </a:rPr>
            <a:t>xx-xx-xxxx</a:t>
          </a:r>
          <a:endParaRPr lang="en-US" dirty="0">
            <a:latin typeface="Calibri" panose="020F0502020204030204" pitchFamily="34" charset="0"/>
            <a:cs typeface="Calibri" panose="020F0502020204030204" pitchFamily="34" charset="0"/>
          </a:endParaRPr>
        </a:p>
      </dgm:t>
    </dgm:pt>
    <dgm:pt modelId="{AE35ECFB-45CC-47C9-8C8D-173E5F984BD5}" type="parTrans" cxnId="{2314AAC0-1196-4BE6-8706-19BA002F8AFB}">
      <dgm:prSet/>
      <dgm:spPr/>
      <dgm:t>
        <a:bodyPr/>
        <a:lstStyle/>
        <a:p>
          <a:endParaRPr lang="en-US"/>
        </a:p>
      </dgm:t>
    </dgm:pt>
    <dgm:pt modelId="{F4E684A0-A800-4567-8C7F-475B3A52C166}" type="sibTrans" cxnId="{2314AAC0-1196-4BE6-8706-19BA002F8AFB}">
      <dgm:prSet/>
      <dgm:spPr/>
      <dgm:t>
        <a:bodyPr/>
        <a:lstStyle/>
        <a:p>
          <a:endParaRPr lang="en-US"/>
        </a:p>
      </dgm:t>
    </dgm:pt>
    <dgm:pt modelId="{376FCA0C-1EAD-4A0C-AC52-B2FB369CF4A4}">
      <dgm:prSet phldrT="[Text]"/>
      <dgm:spPr/>
      <dgm:t>
        <a:bodyPr/>
        <a:lstStyle/>
        <a:p>
          <a:r>
            <a:rPr lang="en-US" dirty="0" smtClean="0"/>
            <a:t>For filing and preparing income taxes</a:t>
          </a:r>
          <a:endParaRPr lang="en-US" i="1" u="sng" dirty="0"/>
        </a:p>
      </dgm:t>
    </dgm:pt>
    <dgm:pt modelId="{0F725420-8512-4DBE-995B-D9DE5900BFCD}" type="parTrans" cxnId="{A7212722-C5E2-48AD-997D-E4D728D79F71}">
      <dgm:prSet/>
      <dgm:spPr/>
      <dgm:t>
        <a:bodyPr/>
        <a:lstStyle/>
        <a:p>
          <a:endParaRPr lang="en-US"/>
        </a:p>
      </dgm:t>
    </dgm:pt>
    <dgm:pt modelId="{4E7D1A3F-DC30-4CBC-AC0C-431928AFDEC1}" type="sibTrans" cxnId="{A7212722-C5E2-48AD-997D-E4D728D79F71}">
      <dgm:prSet/>
      <dgm:spPr/>
      <dgm:t>
        <a:bodyPr/>
        <a:lstStyle/>
        <a:p>
          <a:endParaRPr lang="en-US"/>
        </a:p>
      </dgm:t>
    </dgm:pt>
    <dgm:pt modelId="{8C964431-74F1-436E-9A01-4BBC1230B93B}">
      <dgm:prSet phldrT="[Text]"/>
      <dgm:spPr/>
      <dgm:t>
        <a:bodyPr/>
        <a:lstStyle/>
        <a:p>
          <a:r>
            <a:rPr lang="en-US" dirty="0" smtClean="0"/>
            <a:t>For any one who lacks a valid SSN, </a:t>
          </a:r>
          <a:r>
            <a:rPr lang="en-US" i="1" u="sng" dirty="0" smtClean="0"/>
            <a:t>and </a:t>
          </a:r>
          <a:r>
            <a:rPr lang="en-US" i="0" u="none" dirty="0" smtClean="0"/>
            <a:t>c</a:t>
          </a:r>
          <a:r>
            <a:rPr lang="en-US" u="none" dirty="0" smtClean="0"/>
            <a:t>an appear on a U.S. tax return</a:t>
          </a:r>
          <a:endParaRPr lang="en-US" u="none" dirty="0"/>
        </a:p>
      </dgm:t>
    </dgm:pt>
    <dgm:pt modelId="{0B9F8ABF-E30B-40D2-A770-95EEAD7B88AD}" type="sibTrans" cxnId="{E0730A63-5B63-429F-B816-EBEFB316C6B0}">
      <dgm:prSet/>
      <dgm:spPr/>
      <dgm:t>
        <a:bodyPr/>
        <a:lstStyle/>
        <a:p>
          <a:endParaRPr lang="en-US"/>
        </a:p>
      </dgm:t>
    </dgm:pt>
    <dgm:pt modelId="{046EE1A8-9135-45E7-9F9A-D5C23F5A09B2}" type="parTrans" cxnId="{E0730A63-5B63-429F-B816-EBEFB316C6B0}">
      <dgm:prSet/>
      <dgm:spPr/>
      <dgm:t>
        <a:bodyPr/>
        <a:lstStyle/>
        <a:p>
          <a:endParaRPr lang="en-US"/>
        </a:p>
      </dgm:t>
    </dgm:pt>
    <dgm:pt modelId="{CB2A6936-A38D-41B1-B8B1-C43F1D113D1E}">
      <dgm:prSet phldrT="[Text]"/>
      <dgm:spPr/>
      <dgm:t>
        <a:bodyPr/>
        <a:lstStyle/>
        <a:p>
          <a:r>
            <a:rPr lang="en-US" dirty="0" smtClean="0"/>
            <a:t>Issued by IRS</a:t>
          </a:r>
        </a:p>
      </dgm:t>
    </dgm:pt>
    <dgm:pt modelId="{08B913E1-C2D4-4042-ACDA-FBD4B9F3C8C4}" type="parTrans" cxnId="{539095B9-3EA3-4DD1-9833-1AF9B6C9F5CD}">
      <dgm:prSet/>
      <dgm:spPr/>
      <dgm:t>
        <a:bodyPr/>
        <a:lstStyle/>
        <a:p>
          <a:endParaRPr lang="en-US"/>
        </a:p>
      </dgm:t>
    </dgm:pt>
    <dgm:pt modelId="{48AB5A51-2BC0-4C1E-9268-6BB7D8869D6D}" type="sibTrans" cxnId="{539095B9-3EA3-4DD1-9833-1AF9B6C9F5CD}">
      <dgm:prSet/>
      <dgm:spPr/>
      <dgm:t>
        <a:bodyPr/>
        <a:lstStyle/>
        <a:p>
          <a:endParaRPr lang="en-US"/>
        </a:p>
      </dgm:t>
    </dgm:pt>
    <dgm:pt modelId="{6BBB3325-E60D-487B-A4D2-D05F6A01BA37}" type="pres">
      <dgm:prSet presAssocID="{5C7DDE13-72AF-42A1-BA17-04BBD1C4848E}" presName="diagram" presStyleCnt="0">
        <dgm:presLayoutVars>
          <dgm:dir/>
          <dgm:resizeHandles val="exact"/>
        </dgm:presLayoutVars>
      </dgm:prSet>
      <dgm:spPr/>
      <dgm:t>
        <a:bodyPr/>
        <a:lstStyle/>
        <a:p>
          <a:endParaRPr lang="en-US"/>
        </a:p>
      </dgm:t>
    </dgm:pt>
    <dgm:pt modelId="{47ADB3B8-5BFB-4433-8883-301D760E8905}" type="pres">
      <dgm:prSet presAssocID="{7EB0317D-2260-47AD-BEFA-3C69964C0297}" presName="node" presStyleLbl="node1" presStyleIdx="0" presStyleCnt="4">
        <dgm:presLayoutVars>
          <dgm:bulletEnabled val="1"/>
        </dgm:presLayoutVars>
      </dgm:prSet>
      <dgm:spPr/>
      <dgm:t>
        <a:bodyPr/>
        <a:lstStyle/>
        <a:p>
          <a:endParaRPr lang="en-US"/>
        </a:p>
      </dgm:t>
    </dgm:pt>
    <dgm:pt modelId="{5D8470C1-2DDB-4E92-BAC1-E33FBAE011BC}" type="pres">
      <dgm:prSet presAssocID="{F4E684A0-A800-4567-8C7F-475B3A52C166}" presName="sibTrans" presStyleCnt="0"/>
      <dgm:spPr/>
    </dgm:pt>
    <dgm:pt modelId="{7F823DE2-4342-4DE5-B14C-4D65510F9661}" type="pres">
      <dgm:prSet presAssocID="{376FCA0C-1EAD-4A0C-AC52-B2FB369CF4A4}" presName="node" presStyleLbl="node1" presStyleIdx="1" presStyleCnt="4" custLinFactNeighborX="-4095" custLinFactNeighborY="1815">
        <dgm:presLayoutVars>
          <dgm:bulletEnabled val="1"/>
        </dgm:presLayoutVars>
      </dgm:prSet>
      <dgm:spPr/>
      <dgm:t>
        <a:bodyPr/>
        <a:lstStyle/>
        <a:p>
          <a:endParaRPr lang="en-US"/>
        </a:p>
      </dgm:t>
    </dgm:pt>
    <dgm:pt modelId="{F0F0DDE3-2193-4BBC-AD6B-CC8B83980F6B}" type="pres">
      <dgm:prSet presAssocID="{4E7D1A3F-DC30-4CBC-AC0C-431928AFDEC1}" presName="sibTrans" presStyleCnt="0"/>
      <dgm:spPr/>
    </dgm:pt>
    <dgm:pt modelId="{DD22CF80-7C4C-416F-AD7F-C90D50A83061}" type="pres">
      <dgm:prSet presAssocID="{8C964431-74F1-436E-9A01-4BBC1230B93B}" presName="node" presStyleLbl="node1" presStyleIdx="2" presStyleCnt="4" custScaleY="118951" custLinFactX="7993" custLinFactNeighborX="100000" custLinFactNeighborY="1142">
        <dgm:presLayoutVars>
          <dgm:bulletEnabled val="1"/>
        </dgm:presLayoutVars>
      </dgm:prSet>
      <dgm:spPr/>
      <dgm:t>
        <a:bodyPr/>
        <a:lstStyle/>
        <a:p>
          <a:endParaRPr lang="en-US"/>
        </a:p>
      </dgm:t>
    </dgm:pt>
    <dgm:pt modelId="{E68B0C32-CA30-4406-A342-4AFDB114B15B}" type="pres">
      <dgm:prSet presAssocID="{0B9F8ABF-E30B-40D2-A770-95EEAD7B88AD}" presName="sibTrans" presStyleCnt="0"/>
      <dgm:spPr/>
    </dgm:pt>
    <dgm:pt modelId="{16102A3B-3278-487E-BB83-5FA747BEC556}" type="pres">
      <dgm:prSet presAssocID="{CB2A6936-A38D-41B1-B8B1-C43F1D113D1E}" presName="node" presStyleLbl="node1" presStyleIdx="3" presStyleCnt="4" custScaleY="127409" custLinFactX="-10026" custLinFactNeighborX="-100000" custLinFactNeighborY="-3925">
        <dgm:presLayoutVars>
          <dgm:bulletEnabled val="1"/>
        </dgm:presLayoutVars>
      </dgm:prSet>
      <dgm:spPr/>
      <dgm:t>
        <a:bodyPr/>
        <a:lstStyle/>
        <a:p>
          <a:endParaRPr lang="en-US"/>
        </a:p>
      </dgm:t>
    </dgm:pt>
  </dgm:ptLst>
  <dgm:cxnLst>
    <dgm:cxn modelId="{A7212722-C5E2-48AD-997D-E4D728D79F71}" srcId="{5C7DDE13-72AF-42A1-BA17-04BBD1C4848E}" destId="{376FCA0C-1EAD-4A0C-AC52-B2FB369CF4A4}" srcOrd="1" destOrd="0" parTransId="{0F725420-8512-4DBE-995B-D9DE5900BFCD}" sibTransId="{4E7D1A3F-DC30-4CBC-AC0C-431928AFDEC1}"/>
    <dgm:cxn modelId="{88D59405-A828-4203-ABE4-F40C755AB07A}" type="presOf" srcId="{376FCA0C-1EAD-4A0C-AC52-B2FB369CF4A4}" destId="{7F823DE2-4342-4DE5-B14C-4D65510F9661}" srcOrd="0" destOrd="0" presId="urn:microsoft.com/office/officeart/2005/8/layout/default"/>
    <dgm:cxn modelId="{539095B9-3EA3-4DD1-9833-1AF9B6C9F5CD}" srcId="{5C7DDE13-72AF-42A1-BA17-04BBD1C4848E}" destId="{CB2A6936-A38D-41B1-B8B1-C43F1D113D1E}" srcOrd="3" destOrd="0" parTransId="{08B913E1-C2D4-4042-ACDA-FBD4B9F3C8C4}" sibTransId="{48AB5A51-2BC0-4C1E-9268-6BB7D8869D6D}"/>
    <dgm:cxn modelId="{A6D7DCB5-B215-4DEF-AD1D-B7069B24AD36}" type="presOf" srcId="{8C964431-74F1-436E-9A01-4BBC1230B93B}" destId="{DD22CF80-7C4C-416F-AD7F-C90D50A83061}" srcOrd="0" destOrd="0" presId="urn:microsoft.com/office/officeart/2005/8/layout/default"/>
    <dgm:cxn modelId="{76D48E49-7470-4454-86BB-F7D080C38394}" type="presOf" srcId="{CB2A6936-A38D-41B1-B8B1-C43F1D113D1E}" destId="{16102A3B-3278-487E-BB83-5FA747BEC556}" srcOrd="0" destOrd="0" presId="urn:microsoft.com/office/officeart/2005/8/layout/default"/>
    <dgm:cxn modelId="{8AA79070-C1AC-4BE5-B25A-5FBFE94E1A74}" type="presOf" srcId="{5C7DDE13-72AF-42A1-BA17-04BBD1C4848E}" destId="{6BBB3325-E60D-487B-A4D2-D05F6A01BA37}" srcOrd="0" destOrd="0" presId="urn:microsoft.com/office/officeart/2005/8/layout/default"/>
    <dgm:cxn modelId="{E0730A63-5B63-429F-B816-EBEFB316C6B0}" srcId="{5C7DDE13-72AF-42A1-BA17-04BBD1C4848E}" destId="{8C964431-74F1-436E-9A01-4BBC1230B93B}" srcOrd="2" destOrd="0" parTransId="{046EE1A8-9135-45E7-9F9A-D5C23F5A09B2}" sibTransId="{0B9F8ABF-E30B-40D2-A770-95EEAD7B88AD}"/>
    <dgm:cxn modelId="{2314AAC0-1196-4BE6-8706-19BA002F8AFB}" srcId="{5C7DDE13-72AF-42A1-BA17-04BBD1C4848E}" destId="{7EB0317D-2260-47AD-BEFA-3C69964C0297}" srcOrd="0" destOrd="0" parTransId="{AE35ECFB-45CC-47C9-8C8D-173E5F984BD5}" sibTransId="{F4E684A0-A800-4567-8C7F-475B3A52C166}"/>
    <dgm:cxn modelId="{7C95B19F-F564-4650-A3AE-4852BC4C19ED}" type="presOf" srcId="{7EB0317D-2260-47AD-BEFA-3C69964C0297}" destId="{47ADB3B8-5BFB-4433-8883-301D760E8905}" srcOrd="0" destOrd="0" presId="urn:microsoft.com/office/officeart/2005/8/layout/default"/>
    <dgm:cxn modelId="{E14E04E3-982A-418C-BB15-3F3734538116}" type="presParOf" srcId="{6BBB3325-E60D-487B-A4D2-D05F6A01BA37}" destId="{47ADB3B8-5BFB-4433-8883-301D760E8905}" srcOrd="0" destOrd="0" presId="urn:microsoft.com/office/officeart/2005/8/layout/default"/>
    <dgm:cxn modelId="{10FDACCE-5AFB-454D-8FAE-8B8EC4147671}" type="presParOf" srcId="{6BBB3325-E60D-487B-A4D2-D05F6A01BA37}" destId="{5D8470C1-2DDB-4E92-BAC1-E33FBAE011BC}" srcOrd="1" destOrd="0" presId="urn:microsoft.com/office/officeart/2005/8/layout/default"/>
    <dgm:cxn modelId="{F5FA1E65-3EF2-4A76-B4B2-2F3431E41CCE}" type="presParOf" srcId="{6BBB3325-E60D-487B-A4D2-D05F6A01BA37}" destId="{7F823DE2-4342-4DE5-B14C-4D65510F9661}" srcOrd="2" destOrd="0" presId="urn:microsoft.com/office/officeart/2005/8/layout/default"/>
    <dgm:cxn modelId="{5260E6DA-5719-41D4-A247-A695B618FEE2}" type="presParOf" srcId="{6BBB3325-E60D-487B-A4D2-D05F6A01BA37}" destId="{F0F0DDE3-2193-4BBC-AD6B-CC8B83980F6B}" srcOrd="3" destOrd="0" presId="urn:microsoft.com/office/officeart/2005/8/layout/default"/>
    <dgm:cxn modelId="{0B57DE34-DE2E-4575-B363-2D123EC8539D}" type="presParOf" srcId="{6BBB3325-E60D-487B-A4D2-D05F6A01BA37}" destId="{DD22CF80-7C4C-416F-AD7F-C90D50A83061}" srcOrd="4" destOrd="0" presId="urn:microsoft.com/office/officeart/2005/8/layout/default"/>
    <dgm:cxn modelId="{514DB3A4-7197-450F-931E-22658F7D70F8}" type="presParOf" srcId="{6BBB3325-E60D-487B-A4D2-D05F6A01BA37}" destId="{E68B0C32-CA30-4406-A342-4AFDB114B15B}" srcOrd="5" destOrd="0" presId="urn:microsoft.com/office/officeart/2005/8/layout/default"/>
    <dgm:cxn modelId="{A27FDF08-4801-4A2E-8AB7-E2094DB60AB8}" type="presParOf" srcId="{6BBB3325-E60D-487B-A4D2-D05F6A01BA37}" destId="{16102A3B-3278-487E-BB83-5FA747BEC55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F24A64-BBEF-4E67-A2BF-3BC64FC10790}" type="doc">
      <dgm:prSet loTypeId="urn:microsoft.com/office/officeart/2011/layout/CircleProcess" loCatId="officeonline" qsTypeId="urn:microsoft.com/office/officeart/2005/8/quickstyle/simple1" qsCatId="simple" csTypeId="urn:microsoft.com/office/officeart/2005/8/colors/colorful4" csCatId="colorful" phldr="1"/>
      <dgm:spPr/>
      <dgm:t>
        <a:bodyPr/>
        <a:lstStyle/>
        <a:p>
          <a:endParaRPr lang="en-US"/>
        </a:p>
      </dgm:t>
    </dgm:pt>
    <dgm:pt modelId="{57E8C6EB-CC5C-4B41-A52D-4C4E0A413B38}">
      <dgm:prSet phldrT="[Text]"/>
      <dgm:spPr/>
      <dgm:t>
        <a:bodyPr/>
        <a:lstStyle/>
        <a:p>
          <a:r>
            <a:rPr lang="en-US" b="1" dirty="0" smtClean="0"/>
            <a:t>$9 </a:t>
          </a:r>
          <a:r>
            <a:rPr lang="en-US" dirty="0" smtClean="0"/>
            <a:t>billion in </a:t>
          </a:r>
          <a:r>
            <a:rPr lang="en-US" u="sng" dirty="0" smtClean="0"/>
            <a:t>payroll</a:t>
          </a:r>
          <a:r>
            <a:rPr lang="en-US" dirty="0" smtClean="0"/>
            <a:t> taxes</a:t>
          </a:r>
          <a:endParaRPr lang="en-US" dirty="0"/>
        </a:p>
      </dgm:t>
    </dgm:pt>
    <dgm:pt modelId="{C9F05DFD-F5EF-42DD-AAD4-A46A2739C601}" type="parTrans" cxnId="{C9A9791F-A3AC-4FC9-B638-E3D022A267E2}">
      <dgm:prSet/>
      <dgm:spPr/>
      <dgm:t>
        <a:bodyPr/>
        <a:lstStyle/>
        <a:p>
          <a:endParaRPr lang="en-US"/>
        </a:p>
      </dgm:t>
    </dgm:pt>
    <dgm:pt modelId="{17698EF0-F698-493B-9E7F-EE986DAC4D4E}" type="sibTrans" cxnId="{C9A9791F-A3AC-4FC9-B638-E3D022A267E2}">
      <dgm:prSet/>
      <dgm:spPr/>
      <dgm:t>
        <a:bodyPr/>
        <a:lstStyle/>
        <a:p>
          <a:endParaRPr lang="en-US"/>
        </a:p>
      </dgm:t>
    </dgm:pt>
    <dgm:pt modelId="{432CB716-C529-4A4D-91FC-4EEEF87662C3}">
      <dgm:prSet phldrT="[Text]"/>
      <dgm:spPr/>
      <dgm:t>
        <a:bodyPr/>
        <a:lstStyle/>
        <a:p>
          <a:r>
            <a:rPr lang="en-US" b="1" dirty="0" smtClean="0"/>
            <a:t>$10.6 </a:t>
          </a:r>
          <a:r>
            <a:rPr lang="en-US" dirty="0" smtClean="0"/>
            <a:t>billion in </a:t>
          </a:r>
          <a:r>
            <a:rPr lang="en-US" u="sng" dirty="0" smtClean="0"/>
            <a:t>state &amp; local</a:t>
          </a:r>
          <a:r>
            <a:rPr lang="en-US" dirty="0" smtClean="0"/>
            <a:t> taxes</a:t>
          </a:r>
          <a:endParaRPr lang="en-US" dirty="0"/>
        </a:p>
      </dgm:t>
    </dgm:pt>
    <dgm:pt modelId="{C00C12DA-9EFD-4D67-95F2-FC0CDFB251A1}" type="parTrans" cxnId="{B4B98BE1-586C-404A-9F98-BA80B86F270B}">
      <dgm:prSet/>
      <dgm:spPr/>
      <dgm:t>
        <a:bodyPr/>
        <a:lstStyle/>
        <a:p>
          <a:endParaRPr lang="en-US"/>
        </a:p>
      </dgm:t>
    </dgm:pt>
    <dgm:pt modelId="{8E7BBEBF-A605-4C8F-B6EB-F33021881DB8}" type="sibTrans" cxnId="{B4B98BE1-586C-404A-9F98-BA80B86F270B}">
      <dgm:prSet/>
      <dgm:spPr/>
      <dgm:t>
        <a:bodyPr/>
        <a:lstStyle/>
        <a:p>
          <a:endParaRPr lang="en-US"/>
        </a:p>
      </dgm:t>
    </dgm:pt>
    <dgm:pt modelId="{B6656B52-6564-4704-A820-1FC0B95C46BF}">
      <dgm:prSet phldrT="[Text]"/>
      <dgm:spPr/>
      <dgm:t>
        <a:bodyPr/>
        <a:lstStyle/>
        <a:p>
          <a:r>
            <a:rPr lang="en-US" b="1" dirty="0" smtClean="0"/>
            <a:t>$20.47 </a:t>
          </a:r>
          <a:r>
            <a:rPr lang="en-US" dirty="0" smtClean="0"/>
            <a:t>billion Total</a:t>
          </a:r>
          <a:endParaRPr lang="en-US" dirty="0"/>
        </a:p>
      </dgm:t>
    </dgm:pt>
    <dgm:pt modelId="{72D7F909-3D60-465A-8E3E-AB88B3BC6751}" type="parTrans" cxnId="{207FFAB0-4D3A-4570-9033-6EFA9847F92B}">
      <dgm:prSet/>
      <dgm:spPr/>
      <dgm:t>
        <a:bodyPr/>
        <a:lstStyle/>
        <a:p>
          <a:endParaRPr lang="en-US"/>
        </a:p>
      </dgm:t>
    </dgm:pt>
    <dgm:pt modelId="{6622DF2E-5946-4412-88F7-8AC5E343C6F0}" type="sibTrans" cxnId="{207FFAB0-4D3A-4570-9033-6EFA9847F92B}">
      <dgm:prSet/>
      <dgm:spPr/>
      <dgm:t>
        <a:bodyPr/>
        <a:lstStyle/>
        <a:p>
          <a:endParaRPr lang="en-US"/>
        </a:p>
      </dgm:t>
    </dgm:pt>
    <dgm:pt modelId="{5FDF1858-56C0-48A1-A188-87C732CC2369}">
      <dgm:prSet/>
      <dgm:spPr/>
      <dgm:t>
        <a:bodyPr/>
        <a:lstStyle/>
        <a:p>
          <a:r>
            <a:rPr lang="en-US" b="1" dirty="0" smtClean="0"/>
            <a:t>$870 </a:t>
          </a:r>
          <a:r>
            <a:rPr lang="en-US" dirty="0" smtClean="0"/>
            <a:t>million in </a:t>
          </a:r>
          <a:r>
            <a:rPr lang="en-US" u="sng" dirty="0" smtClean="0"/>
            <a:t>income</a:t>
          </a:r>
          <a:r>
            <a:rPr lang="en-US" dirty="0" smtClean="0"/>
            <a:t> taxes</a:t>
          </a:r>
          <a:endParaRPr lang="en-US" dirty="0"/>
        </a:p>
      </dgm:t>
    </dgm:pt>
    <dgm:pt modelId="{CD846C89-55E4-44F3-98B3-7DC64BEF0AE7}" type="parTrans" cxnId="{57EEE79C-EAF5-4B0A-A4A0-7A55CFC641F0}">
      <dgm:prSet/>
      <dgm:spPr/>
      <dgm:t>
        <a:bodyPr/>
        <a:lstStyle/>
        <a:p>
          <a:endParaRPr lang="en-US"/>
        </a:p>
      </dgm:t>
    </dgm:pt>
    <dgm:pt modelId="{FC4EF5F8-C6F5-417A-9344-5CBBBBDA803D}" type="sibTrans" cxnId="{57EEE79C-EAF5-4B0A-A4A0-7A55CFC641F0}">
      <dgm:prSet/>
      <dgm:spPr/>
      <dgm:t>
        <a:bodyPr/>
        <a:lstStyle/>
        <a:p>
          <a:endParaRPr lang="en-US"/>
        </a:p>
      </dgm:t>
    </dgm:pt>
    <dgm:pt modelId="{97CF9C35-75BC-49B8-B1FA-02C46D3237B6}" type="pres">
      <dgm:prSet presAssocID="{E3F24A64-BBEF-4E67-A2BF-3BC64FC10790}" presName="Name0" presStyleCnt="0">
        <dgm:presLayoutVars>
          <dgm:chMax val="11"/>
          <dgm:chPref val="11"/>
          <dgm:dir/>
          <dgm:resizeHandles/>
        </dgm:presLayoutVars>
      </dgm:prSet>
      <dgm:spPr/>
      <dgm:t>
        <a:bodyPr/>
        <a:lstStyle/>
        <a:p>
          <a:endParaRPr lang="en-US"/>
        </a:p>
      </dgm:t>
    </dgm:pt>
    <dgm:pt modelId="{2C9C0C91-E2FD-4752-B56F-A00ACE759E0C}" type="pres">
      <dgm:prSet presAssocID="{B6656B52-6564-4704-A820-1FC0B95C46BF}" presName="Accent4" presStyleCnt="0"/>
      <dgm:spPr/>
    </dgm:pt>
    <dgm:pt modelId="{AF78AEB7-A8D1-47C8-A948-47590A86D1F8}" type="pres">
      <dgm:prSet presAssocID="{B6656B52-6564-4704-A820-1FC0B95C46BF}" presName="Accent" presStyleLbl="node1" presStyleIdx="0" presStyleCnt="4"/>
      <dgm:spPr/>
    </dgm:pt>
    <dgm:pt modelId="{8E78A785-CD18-4320-98B3-50144B1FFF3B}" type="pres">
      <dgm:prSet presAssocID="{B6656B52-6564-4704-A820-1FC0B95C46BF}" presName="ParentBackground4" presStyleCnt="0"/>
      <dgm:spPr/>
    </dgm:pt>
    <dgm:pt modelId="{F6341A3E-E246-4FEB-B9FF-554C96F620FF}" type="pres">
      <dgm:prSet presAssocID="{B6656B52-6564-4704-A820-1FC0B95C46BF}" presName="ParentBackground" presStyleLbl="fgAcc1" presStyleIdx="0" presStyleCnt="4"/>
      <dgm:spPr/>
      <dgm:t>
        <a:bodyPr/>
        <a:lstStyle/>
        <a:p>
          <a:endParaRPr lang="en-US"/>
        </a:p>
      </dgm:t>
    </dgm:pt>
    <dgm:pt modelId="{DB4E51B3-44A8-4A5D-8430-A117507A7B2B}" type="pres">
      <dgm:prSet presAssocID="{B6656B52-6564-4704-A820-1FC0B95C46BF}" presName="Parent4" presStyleLbl="revTx" presStyleIdx="0" presStyleCnt="0">
        <dgm:presLayoutVars>
          <dgm:chMax val="1"/>
          <dgm:chPref val="1"/>
          <dgm:bulletEnabled val="1"/>
        </dgm:presLayoutVars>
      </dgm:prSet>
      <dgm:spPr/>
      <dgm:t>
        <a:bodyPr/>
        <a:lstStyle/>
        <a:p>
          <a:endParaRPr lang="en-US"/>
        </a:p>
      </dgm:t>
    </dgm:pt>
    <dgm:pt modelId="{5BFADF5E-E41A-481F-A9EC-B3A70B725786}" type="pres">
      <dgm:prSet presAssocID="{432CB716-C529-4A4D-91FC-4EEEF87662C3}" presName="Accent3" presStyleCnt="0"/>
      <dgm:spPr/>
    </dgm:pt>
    <dgm:pt modelId="{15ED48CA-7373-48A1-A384-76E67ED6F519}" type="pres">
      <dgm:prSet presAssocID="{432CB716-C529-4A4D-91FC-4EEEF87662C3}" presName="Accent" presStyleLbl="node1" presStyleIdx="1" presStyleCnt="4"/>
      <dgm:spPr/>
    </dgm:pt>
    <dgm:pt modelId="{5364D37F-1247-4462-A40F-AEA16AAF0294}" type="pres">
      <dgm:prSet presAssocID="{432CB716-C529-4A4D-91FC-4EEEF87662C3}" presName="ParentBackground3" presStyleCnt="0"/>
      <dgm:spPr/>
    </dgm:pt>
    <dgm:pt modelId="{2624133E-A327-4468-854E-DED10A340E1A}" type="pres">
      <dgm:prSet presAssocID="{432CB716-C529-4A4D-91FC-4EEEF87662C3}" presName="ParentBackground" presStyleLbl="fgAcc1" presStyleIdx="1" presStyleCnt="4"/>
      <dgm:spPr/>
      <dgm:t>
        <a:bodyPr/>
        <a:lstStyle/>
        <a:p>
          <a:endParaRPr lang="en-US"/>
        </a:p>
      </dgm:t>
    </dgm:pt>
    <dgm:pt modelId="{ECA6AD4B-27EB-4B69-A7F0-F628A01CABCD}" type="pres">
      <dgm:prSet presAssocID="{432CB716-C529-4A4D-91FC-4EEEF87662C3}" presName="Parent3" presStyleLbl="revTx" presStyleIdx="0" presStyleCnt="0">
        <dgm:presLayoutVars>
          <dgm:chMax val="1"/>
          <dgm:chPref val="1"/>
          <dgm:bulletEnabled val="1"/>
        </dgm:presLayoutVars>
      </dgm:prSet>
      <dgm:spPr/>
      <dgm:t>
        <a:bodyPr/>
        <a:lstStyle/>
        <a:p>
          <a:endParaRPr lang="en-US"/>
        </a:p>
      </dgm:t>
    </dgm:pt>
    <dgm:pt modelId="{B552294C-E642-4928-A828-FA517649914A}" type="pres">
      <dgm:prSet presAssocID="{5FDF1858-56C0-48A1-A188-87C732CC2369}" presName="Accent2" presStyleCnt="0"/>
      <dgm:spPr/>
    </dgm:pt>
    <dgm:pt modelId="{BCFE1A0E-3550-4D07-AA69-0E5076286889}" type="pres">
      <dgm:prSet presAssocID="{5FDF1858-56C0-48A1-A188-87C732CC2369}" presName="Accent" presStyleLbl="node1" presStyleIdx="2" presStyleCnt="4"/>
      <dgm:spPr/>
    </dgm:pt>
    <dgm:pt modelId="{50DD3D7E-F70D-41F5-B2BE-7AF1F95C1600}" type="pres">
      <dgm:prSet presAssocID="{5FDF1858-56C0-48A1-A188-87C732CC2369}" presName="ParentBackground2" presStyleCnt="0"/>
      <dgm:spPr/>
    </dgm:pt>
    <dgm:pt modelId="{856D2F66-2CE5-41AF-AB54-402E7B487DFD}" type="pres">
      <dgm:prSet presAssocID="{5FDF1858-56C0-48A1-A188-87C732CC2369}" presName="ParentBackground" presStyleLbl="fgAcc1" presStyleIdx="2" presStyleCnt="4"/>
      <dgm:spPr/>
      <dgm:t>
        <a:bodyPr/>
        <a:lstStyle/>
        <a:p>
          <a:endParaRPr lang="en-US"/>
        </a:p>
      </dgm:t>
    </dgm:pt>
    <dgm:pt modelId="{15DD2877-4988-4AC8-A9A7-9F1A8FAFF9B5}" type="pres">
      <dgm:prSet presAssocID="{5FDF1858-56C0-48A1-A188-87C732CC2369}" presName="Parent2" presStyleLbl="revTx" presStyleIdx="0" presStyleCnt="0">
        <dgm:presLayoutVars>
          <dgm:chMax val="1"/>
          <dgm:chPref val="1"/>
          <dgm:bulletEnabled val="1"/>
        </dgm:presLayoutVars>
      </dgm:prSet>
      <dgm:spPr/>
      <dgm:t>
        <a:bodyPr/>
        <a:lstStyle/>
        <a:p>
          <a:endParaRPr lang="en-US"/>
        </a:p>
      </dgm:t>
    </dgm:pt>
    <dgm:pt modelId="{0BB98613-15C8-4CAC-B248-63545E016FE5}" type="pres">
      <dgm:prSet presAssocID="{57E8C6EB-CC5C-4B41-A52D-4C4E0A413B38}" presName="Accent1" presStyleCnt="0"/>
      <dgm:spPr/>
    </dgm:pt>
    <dgm:pt modelId="{AA13B519-22CC-4C15-B563-B9D8B5D6FF16}" type="pres">
      <dgm:prSet presAssocID="{57E8C6EB-CC5C-4B41-A52D-4C4E0A413B38}" presName="Accent" presStyleLbl="node1" presStyleIdx="3" presStyleCnt="4"/>
      <dgm:spPr/>
      <dgm:t>
        <a:bodyPr/>
        <a:lstStyle/>
        <a:p>
          <a:endParaRPr lang="en-US"/>
        </a:p>
      </dgm:t>
    </dgm:pt>
    <dgm:pt modelId="{A54B699B-128A-4D52-94AF-BE03D431A248}" type="pres">
      <dgm:prSet presAssocID="{57E8C6EB-CC5C-4B41-A52D-4C4E0A413B38}" presName="ParentBackground1" presStyleCnt="0"/>
      <dgm:spPr/>
    </dgm:pt>
    <dgm:pt modelId="{7BFF0682-032F-472F-AEF1-DACB50F880F0}" type="pres">
      <dgm:prSet presAssocID="{57E8C6EB-CC5C-4B41-A52D-4C4E0A413B38}" presName="ParentBackground" presStyleLbl="fgAcc1" presStyleIdx="3" presStyleCnt="4"/>
      <dgm:spPr/>
      <dgm:t>
        <a:bodyPr/>
        <a:lstStyle/>
        <a:p>
          <a:endParaRPr lang="en-US"/>
        </a:p>
      </dgm:t>
    </dgm:pt>
    <dgm:pt modelId="{B51CFEBF-CD18-4382-A787-A0B3ABAD28C9}" type="pres">
      <dgm:prSet presAssocID="{57E8C6EB-CC5C-4B41-A52D-4C4E0A413B38}" presName="Parent1" presStyleLbl="revTx" presStyleIdx="0" presStyleCnt="0">
        <dgm:presLayoutVars>
          <dgm:chMax val="1"/>
          <dgm:chPref val="1"/>
          <dgm:bulletEnabled val="1"/>
        </dgm:presLayoutVars>
      </dgm:prSet>
      <dgm:spPr/>
      <dgm:t>
        <a:bodyPr/>
        <a:lstStyle/>
        <a:p>
          <a:endParaRPr lang="en-US"/>
        </a:p>
      </dgm:t>
    </dgm:pt>
  </dgm:ptLst>
  <dgm:cxnLst>
    <dgm:cxn modelId="{4BFCA07F-E829-48DC-B4A8-7C2E897D2C25}" type="presOf" srcId="{5FDF1858-56C0-48A1-A188-87C732CC2369}" destId="{15DD2877-4988-4AC8-A9A7-9F1A8FAFF9B5}" srcOrd="1" destOrd="0" presId="urn:microsoft.com/office/officeart/2011/layout/CircleProcess"/>
    <dgm:cxn modelId="{A2B6E1CB-946A-4EFF-BE34-F60C828A9CDB}" type="presOf" srcId="{B6656B52-6564-4704-A820-1FC0B95C46BF}" destId="{F6341A3E-E246-4FEB-B9FF-554C96F620FF}" srcOrd="0" destOrd="0" presId="urn:microsoft.com/office/officeart/2011/layout/CircleProcess"/>
    <dgm:cxn modelId="{117D1877-3A27-456C-83C6-70A1971272E2}" type="presOf" srcId="{5FDF1858-56C0-48A1-A188-87C732CC2369}" destId="{856D2F66-2CE5-41AF-AB54-402E7B487DFD}" srcOrd="0" destOrd="0" presId="urn:microsoft.com/office/officeart/2011/layout/CircleProcess"/>
    <dgm:cxn modelId="{357D5D25-9573-4892-B115-65EB2537BAF3}" type="presOf" srcId="{B6656B52-6564-4704-A820-1FC0B95C46BF}" destId="{DB4E51B3-44A8-4A5D-8430-A117507A7B2B}" srcOrd="1" destOrd="0" presId="urn:microsoft.com/office/officeart/2011/layout/CircleProcess"/>
    <dgm:cxn modelId="{207FFAB0-4D3A-4570-9033-6EFA9847F92B}" srcId="{E3F24A64-BBEF-4E67-A2BF-3BC64FC10790}" destId="{B6656B52-6564-4704-A820-1FC0B95C46BF}" srcOrd="3" destOrd="0" parTransId="{72D7F909-3D60-465A-8E3E-AB88B3BC6751}" sibTransId="{6622DF2E-5946-4412-88F7-8AC5E343C6F0}"/>
    <dgm:cxn modelId="{0485EF4F-2CF3-4861-8FE7-09106507498D}" type="presOf" srcId="{432CB716-C529-4A4D-91FC-4EEEF87662C3}" destId="{ECA6AD4B-27EB-4B69-A7F0-F628A01CABCD}" srcOrd="1" destOrd="0" presId="urn:microsoft.com/office/officeart/2011/layout/CircleProcess"/>
    <dgm:cxn modelId="{86A792F0-E415-4FC6-A514-BCD16BF4BB0C}" type="presOf" srcId="{57E8C6EB-CC5C-4B41-A52D-4C4E0A413B38}" destId="{B51CFEBF-CD18-4382-A787-A0B3ABAD28C9}" srcOrd="1" destOrd="0" presId="urn:microsoft.com/office/officeart/2011/layout/CircleProcess"/>
    <dgm:cxn modelId="{E41A9C48-CAE9-4B91-BE3D-2399D6B04678}" type="presOf" srcId="{57E8C6EB-CC5C-4B41-A52D-4C4E0A413B38}" destId="{7BFF0682-032F-472F-AEF1-DACB50F880F0}" srcOrd="0" destOrd="0" presId="urn:microsoft.com/office/officeart/2011/layout/CircleProcess"/>
    <dgm:cxn modelId="{C9A9791F-A3AC-4FC9-B638-E3D022A267E2}" srcId="{E3F24A64-BBEF-4E67-A2BF-3BC64FC10790}" destId="{57E8C6EB-CC5C-4B41-A52D-4C4E0A413B38}" srcOrd="0" destOrd="0" parTransId="{C9F05DFD-F5EF-42DD-AAD4-A46A2739C601}" sibTransId="{17698EF0-F698-493B-9E7F-EE986DAC4D4E}"/>
    <dgm:cxn modelId="{B4B98BE1-586C-404A-9F98-BA80B86F270B}" srcId="{E3F24A64-BBEF-4E67-A2BF-3BC64FC10790}" destId="{432CB716-C529-4A4D-91FC-4EEEF87662C3}" srcOrd="2" destOrd="0" parTransId="{C00C12DA-9EFD-4D67-95F2-FC0CDFB251A1}" sibTransId="{8E7BBEBF-A605-4C8F-B6EB-F33021881DB8}"/>
    <dgm:cxn modelId="{D9E9B014-C263-4D00-AADF-083F2C879181}" type="presOf" srcId="{432CB716-C529-4A4D-91FC-4EEEF87662C3}" destId="{2624133E-A327-4468-854E-DED10A340E1A}" srcOrd="0" destOrd="0" presId="urn:microsoft.com/office/officeart/2011/layout/CircleProcess"/>
    <dgm:cxn modelId="{57EEE79C-EAF5-4B0A-A4A0-7A55CFC641F0}" srcId="{E3F24A64-BBEF-4E67-A2BF-3BC64FC10790}" destId="{5FDF1858-56C0-48A1-A188-87C732CC2369}" srcOrd="1" destOrd="0" parTransId="{CD846C89-55E4-44F3-98B3-7DC64BEF0AE7}" sibTransId="{FC4EF5F8-C6F5-417A-9344-5CBBBBDA803D}"/>
    <dgm:cxn modelId="{5D37E5A3-5873-4D42-ADB5-5CD7FF0217E3}" type="presOf" srcId="{E3F24A64-BBEF-4E67-A2BF-3BC64FC10790}" destId="{97CF9C35-75BC-49B8-B1FA-02C46D3237B6}" srcOrd="0" destOrd="0" presId="urn:microsoft.com/office/officeart/2011/layout/CircleProcess"/>
    <dgm:cxn modelId="{E3632033-71DD-4CF4-96BD-888598DD669F}" type="presParOf" srcId="{97CF9C35-75BC-49B8-B1FA-02C46D3237B6}" destId="{2C9C0C91-E2FD-4752-B56F-A00ACE759E0C}" srcOrd="0" destOrd="0" presId="urn:microsoft.com/office/officeart/2011/layout/CircleProcess"/>
    <dgm:cxn modelId="{0E3BE369-0AF2-4856-AE63-ECCD2BD9A7A7}" type="presParOf" srcId="{2C9C0C91-E2FD-4752-B56F-A00ACE759E0C}" destId="{AF78AEB7-A8D1-47C8-A948-47590A86D1F8}" srcOrd="0" destOrd="0" presId="urn:microsoft.com/office/officeart/2011/layout/CircleProcess"/>
    <dgm:cxn modelId="{7D9322BE-4DBF-4C93-B936-B51475ABF66E}" type="presParOf" srcId="{97CF9C35-75BC-49B8-B1FA-02C46D3237B6}" destId="{8E78A785-CD18-4320-98B3-50144B1FFF3B}" srcOrd="1" destOrd="0" presId="urn:microsoft.com/office/officeart/2011/layout/CircleProcess"/>
    <dgm:cxn modelId="{80207319-4949-4E36-9714-405E9E1CF3C6}" type="presParOf" srcId="{8E78A785-CD18-4320-98B3-50144B1FFF3B}" destId="{F6341A3E-E246-4FEB-B9FF-554C96F620FF}" srcOrd="0" destOrd="0" presId="urn:microsoft.com/office/officeart/2011/layout/CircleProcess"/>
    <dgm:cxn modelId="{B1CEC481-DDA1-4EAE-A0F0-283220B26431}" type="presParOf" srcId="{97CF9C35-75BC-49B8-B1FA-02C46D3237B6}" destId="{DB4E51B3-44A8-4A5D-8430-A117507A7B2B}" srcOrd="2" destOrd="0" presId="urn:microsoft.com/office/officeart/2011/layout/CircleProcess"/>
    <dgm:cxn modelId="{334FE56A-D5F7-4284-B30B-4B4F16EFE6D3}" type="presParOf" srcId="{97CF9C35-75BC-49B8-B1FA-02C46D3237B6}" destId="{5BFADF5E-E41A-481F-A9EC-B3A70B725786}" srcOrd="3" destOrd="0" presId="urn:microsoft.com/office/officeart/2011/layout/CircleProcess"/>
    <dgm:cxn modelId="{BBED2519-2343-4A56-B741-66DE562CFD25}" type="presParOf" srcId="{5BFADF5E-E41A-481F-A9EC-B3A70B725786}" destId="{15ED48CA-7373-48A1-A384-76E67ED6F519}" srcOrd="0" destOrd="0" presId="urn:microsoft.com/office/officeart/2011/layout/CircleProcess"/>
    <dgm:cxn modelId="{B20FB862-81F4-423A-9720-41C3A3E64FEF}" type="presParOf" srcId="{97CF9C35-75BC-49B8-B1FA-02C46D3237B6}" destId="{5364D37F-1247-4462-A40F-AEA16AAF0294}" srcOrd="4" destOrd="0" presId="urn:microsoft.com/office/officeart/2011/layout/CircleProcess"/>
    <dgm:cxn modelId="{718029A5-C8FF-4DFE-8568-E7CE584E47BA}" type="presParOf" srcId="{5364D37F-1247-4462-A40F-AEA16AAF0294}" destId="{2624133E-A327-4468-854E-DED10A340E1A}" srcOrd="0" destOrd="0" presId="urn:microsoft.com/office/officeart/2011/layout/CircleProcess"/>
    <dgm:cxn modelId="{550644BF-D458-420F-B063-A59ECB73F9A1}" type="presParOf" srcId="{97CF9C35-75BC-49B8-B1FA-02C46D3237B6}" destId="{ECA6AD4B-27EB-4B69-A7F0-F628A01CABCD}" srcOrd="5" destOrd="0" presId="urn:microsoft.com/office/officeart/2011/layout/CircleProcess"/>
    <dgm:cxn modelId="{98680DC8-7895-4860-B69B-FBD1F1BAC800}" type="presParOf" srcId="{97CF9C35-75BC-49B8-B1FA-02C46D3237B6}" destId="{B552294C-E642-4928-A828-FA517649914A}" srcOrd="6" destOrd="0" presId="urn:microsoft.com/office/officeart/2011/layout/CircleProcess"/>
    <dgm:cxn modelId="{C571E496-FEF3-4E9E-8321-0BFBD9B2C63A}" type="presParOf" srcId="{B552294C-E642-4928-A828-FA517649914A}" destId="{BCFE1A0E-3550-4D07-AA69-0E5076286889}" srcOrd="0" destOrd="0" presId="urn:microsoft.com/office/officeart/2011/layout/CircleProcess"/>
    <dgm:cxn modelId="{2CAE6667-01E8-448A-AA01-E91AFD29CFDF}" type="presParOf" srcId="{97CF9C35-75BC-49B8-B1FA-02C46D3237B6}" destId="{50DD3D7E-F70D-41F5-B2BE-7AF1F95C1600}" srcOrd="7" destOrd="0" presId="urn:microsoft.com/office/officeart/2011/layout/CircleProcess"/>
    <dgm:cxn modelId="{9BC73856-1118-449D-9583-EBCD5220CC0B}" type="presParOf" srcId="{50DD3D7E-F70D-41F5-B2BE-7AF1F95C1600}" destId="{856D2F66-2CE5-41AF-AB54-402E7B487DFD}" srcOrd="0" destOrd="0" presId="urn:microsoft.com/office/officeart/2011/layout/CircleProcess"/>
    <dgm:cxn modelId="{8DCFB636-C7FD-438A-BB5E-BC9ED86CD03E}" type="presParOf" srcId="{97CF9C35-75BC-49B8-B1FA-02C46D3237B6}" destId="{15DD2877-4988-4AC8-A9A7-9F1A8FAFF9B5}" srcOrd="8" destOrd="0" presId="urn:microsoft.com/office/officeart/2011/layout/CircleProcess"/>
    <dgm:cxn modelId="{E9EE0EE1-54CF-42FC-8087-279A20955212}" type="presParOf" srcId="{97CF9C35-75BC-49B8-B1FA-02C46D3237B6}" destId="{0BB98613-15C8-4CAC-B248-63545E016FE5}" srcOrd="9" destOrd="0" presId="urn:microsoft.com/office/officeart/2011/layout/CircleProcess"/>
    <dgm:cxn modelId="{2DA1A368-42C4-43CE-801E-6C7DE9A30E4B}" type="presParOf" srcId="{0BB98613-15C8-4CAC-B248-63545E016FE5}" destId="{AA13B519-22CC-4C15-B563-B9D8B5D6FF16}" srcOrd="0" destOrd="0" presId="urn:microsoft.com/office/officeart/2011/layout/CircleProcess"/>
    <dgm:cxn modelId="{FE4C1E85-7120-41E4-ADAC-E2CCA691763D}" type="presParOf" srcId="{97CF9C35-75BC-49B8-B1FA-02C46D3237B6}" destId="{A54B699B-128A-4D52-94AF-BE03D431A248}" srcOrd="10" destOrd="0" presId="urn:microsoft.com/office/officeart/2011/layout/CircleProcess"/>
    <dgm:cxn modelId="{FCE04490-0808-4DBB-95E2-F47371642A58}" type="presParOf" srcId="{A54B699B-128A-4D52-94AF-BE03D431A248}" destId="{7BFF0682-032F-472F-AEF1-DACB50F880F0}" srcOrd="0" destOrd="0" presId="urn:microsoft.com/office/officeart/2011/layout/CircleProcess"/>
    <dgm:cxn modelId="{969301C9-8C4A-467F-B6A1-698CC0F2AFA6}" type="presParOf" srcId="{97CF9C35-75BC-49B8-B1FA-02C46D3237B6}" destId="{B51CFEBF-CD18-4382-A787-A0B3ABAD28C9}"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DB3B8-5BFB-4433-8883-301D760E8905}">
      <dsp:nvSpPr>
        <dsp:cNvPr id="0" name=""/>
        <dsp:cNvSpPr/>
      </dsp:nvSpPr>
      <dsp:spPr>
        <a:xfrm>
          <a:off x="467" y="161477"/>
          <a:ext cx="1823873" cy="1094323"/>
        </a:xfrm>
        <a:prstGeom prst="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u="sng" kern="1200" dirty="0" smtClean="0">
              <a:latin typeface="Calibri" panose="020F0502020204030204" pitchFamily="34" charset="0"/>
              <a:cs typeface="Calibri" panose="020F0502020204030204" pitchFamily="34" charset="0"/>
            </a:rPr>
            <a:t>9</a:t>
          </a:r>
          <a:r>
            <a:rPr lang="en-US" sz="1700" kern="1200" dirty="0" smtClean="0">
              <a:latin typeface="Calibri" panose="020F0502020204030204" pitchFamily="34" charset="0"/>
              <a:cs typeface="Calibri" panose="020F0502020204030204" pitchFamily="34" charset="0"/>
            </a:rPr>
            <a:t>xx-xx-xxxx</a:t>
          </a:r>
          <a:endParaRPr lang="en-US" sz="1700" kern="1200" dirty="0">
            <a:latin typeface="Calibri" panose="020F0502020204030204" pitchFamily="34" charset="0"/>
            <a:cs typeface="Calibri" panose="020F0502020204030204" pitchFamily="34" charset="0"/>
          </a:endParaRPr>
        </a:p>
      </dsp:txBody>
      <dsp:txXfrm>
        <a:off x="467" y="161477"/>
        <a:ext cx="1823873" cy="1094323"/>
      </dsp:txXfrm>
    </dsp:sp>
    <dsp:sp modelId="{7F823DE2-4342-4DE5-B14C-4D65510F9661}">
      <dsp:nvSpPr>
        <dsp:cNvPr id="0" name=""/>
        <dsp:cNvSpPr/>
      </dsp:nvSpPr>
      <dsp:spPr>
        <a:xfrm>
          <a:off x="1932040" y="181339"/>
          <a:ext cx="1823873" cy="1094323"/>
        </a:xfrm>
        <a:prstGeom prst="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For filing and preparing income taxes</a:t>
          </a:r>
          <a:endParaRPr lang="en-US" sz="1700" i="1" u="sng" kern="1200" dirty="0"/>
        </a:p>
      </dsp:txBody>
      <dsp:txXfrm>
        <a:off x="1932040" y="181339"/>
        <a:ext cx="1823873" cy="1094323"/>
      </dsp:txXfrm>
    </dsp:sp>
    <dsp:sp modelId="{DD22CF80-7C4C-416F-AD7F-C90D50A83061}">
      <dsp:nvSpPr>
        <dsp:cNvPr id="0" name=""/>
        <dsp:cNvSpPr/>
      </dsp:nvSpPr>
      <dsp:spPr>
        <a:xfrm>
          <a:off x="1970123" y="1496964"/>
          <a:ext cx="1823873" cy="1301709"/>
        </a:xfrm>
        <a:prstGeom prst="rect">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For any one who lacks a valid SSN, </a:t>
          </a:r>
          <a:r>
            <a:rPr lang="en-US" sz="1700" i="1" u="sng" kern="1200" dirty="0" smtClean="0"/>
            <a:t>and </a:t>
          </a:r>
          <a:r>
            <a:rPr lang="en-US" sz="1700" i="0" u="none" kern="1200" dirty="0" smtClean="0"/>
            <a:t>c</a:t>
          </a:r>
          <a:r>
            <a:rPr lang="en-US" sz="1700" u="none" kern="1200" dirty="0" smtClean="0"/>
            <a:t>an appear on a U.S. tax return</a:t>
          </a:r>
          <a:endParaRPr lang="en-US" sz="1700" u="none" kern="1200" dirty="0"/>
        </a:p>
      </dsp:txBody>
      <dsp:txXfrm>
        <a:off x="1970123" y="1496964"/>
        <a:ext cx="1823873" cy="1301709"/>
      </dsp:txXfrm>
    </dsp:sp>
    <dsp:sp modelId="{16102A3B-3278-487E-BB83-5FA747BEC556}">
      <dsp:nvSpPr>
        <dsp:cNvPr id="0" name=""/>
        <dsp:cNvSpPr/>
      </dsp:nvSpPr>
      <dsp:spPr>
        <a:xfrm>
          <a:off x="0" y="1395236"/>
          <a:ext cx="1823873" cy="1394267"/>
        </a:xfrm>
        <a:prstGeom prst="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Issued by IRS</a:t>
          </a:r>
        </a:p>
      </dsp:txBody>
      <dsp:txXfrm>
        <a:off x="0" y="1395236"/>
        <a:ext cx="1823873" cy="1394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8AEB7-A8D1-47C8-A948-47590A86D1F8}">
      <dsp:nvSpPr>
        <dsp:cNvPr id="0" name=""/>
        <dsp:cNvSpPr/>
      </dsp:nvSpPr>
      <dsp:spPr>
        <a:xfrm>
          <a:off x="4834275" y="512990"/>
          <a:ext cx="1359079" cy="1359149"/>
        </a:xfrm>
        <a:prstGeom prst="ellipse">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F6341A3E-E246-4FEB-B9FF-554C96F620FF}">
      <dsp:nvSpPr>
        <dsp:cNvPr id="0" name=""/>
        <dsp:cNvSpPr/>
      </dsp:nvSpPr>
      <dsp:spPr>
        <a:xfrm>
          <a:off x="4879733" y="558302"/>
          <a:ext cx="1268746" cy="1268523"/>
        </a:xfrm>
        <a:prstGeom prst="ellipse">
          <a:avLst/>
        </a:prstGeom>
        <a:solidFill>
          <a:schemeClr val="lt1">
            <a:alpha val="90000"/>
            <a:hueOff val="0"/>
            <a:satOff val="0"/>
            <a:lumOff val="0"/>
            <a:alphaOff val="0"/>
          </a:schemeClr>
        </a:solidFill>
        <a:ln w="11429" cap="flat" cmpd="sng" algn="ctr">
          <a:solidFill>
            <a:schemeClr val="accent4">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$20.47 </a:t>
          </a:r>
          <a:r>
            <a:rPr lang="en-US" sz="1400" kern="1200" dirty="0" smtClean="0"/>
            <a:t>billion Total</a:t>
          </a:r>
          <a:endParaRPr lang="en-US" sz="1400" kern="1200" dirty="0"/>
        </a:p>
      </dsp:txBody>
      <dsp:txXfrm>
        <a:off x="5060982" y="739554"/>
        <a:ext cx="906247" cy="906020"/>
      </dsp:txXfrm>
    </dsp:sp>
    <dsp:sp modelId="{15ED48CA-7373-48A1-A384-76E67ED6F519}">
      <dsp:nvSpPr>
        <dsp:cNvPr id="0" name=""/>
        <dsp:cNvSpPr/>
      </dsp:nvSpPr>
      <dsp:spPr>
        <a:xfrm rot="2700000">
          <a:off x="3423898" y="512894"/>
          <a:ext cx="1359102" cy="1359102"/>
        </a:xfrm>
        <a:prstGeom prst="teardrop">
          <a:avLst>
            <a:gd name="adj" fmla="val 100000"/>
          </a:avLst>
        </a:prstGeom>
        <a:solidFill>
          <a:schemeClr val="accent4">
            <a:hueOff val="1828538"/>
            <a:satOff val="2482"/>
            <a:lumOff val="4183"/>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2624133E-A327-4468-854E-DED10A340E1A}">
      <dsp:nvSpPr>
        <dsp:cNvPr id="0" name=""/>
        <dsp:cNvSpPr/>
      </dsp:nvSpPr>
      <dsp:spPr>
        <a:xfrm>
          <a:off x="3475195" y="558302"/>
          <a:ext cx="1268746" cy="1268523"/>
        </a:xfrm>
        <a:prstGeom prst="ellipse">
          <a:avLst/>
        </a:prstGeom>
        <a:solidFill>
          <a:schemeClr val="lt1">
            <a:alpha val="90000"/>
            <a:hueOff val="0"/>
            <a:satOff val="0"/>
            <a:lumOff val="0"/>
            <a:alphaOff val="0"/>
          </a:schemeClr>
        </a:solidFill>
        <a:ln w="11429" cap="flat" cmpd="sng" algn="ctr">
          <a:solidFill>
            <a:schemeClr val="accent4">
              <a:hueOff val="1828538"/>
              <a:satOff val="2482"/>
              <a:lumOff val="4183"/>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$10.6 </a:t>
          </a:r>
          <a:r>
            <a:rPr lang="en-US" sz="1400" kern="1200" dirty="0" smtClean="0"/>
            <a:t>billion in </a:t>
          </a:r>
          <a:r>
            <a:rPr lang="en-US" sz="1400" u="sng" kern="1200" dirty="0" smtClean="0"/>
            <a:t>state &amp; local</a:t>
          </a:r>
          <a:r>
            <a:rPr lang="en-US" sz="1400" kern="1200" dirty="0" smtClean="0"/>
            <a:t> taxes</a:t>
          </a:r>
          <a:endParaRPr lang="en-US" sz="1400" kern="1200" dirty="0"/>
        </a:p>
      </dsp:txBody>
      <dsp:txXfrm>
        <a:off x="3656444" y="739554"/>
        <a:ext cx="906247" cy="906020"/>
      </dsp:txXfrm>
    </dsp:sp>
    <dsp:sp modelId="{BCFE1A0E-3550-4D07-AA69-0E5076286889}">
      <dsp:nvSpPr>
        <dsp:cNvPr id="0" name=""/>
        <dsp:cNvSpPr/>
      </dsp:nvSpPr>
      <dsp:spPr>
        <a:xfrm rot="2700000">
          <a:off x="2025188" y="512894"/>
          <a:ext cx="1359102" cy="1359102"/>
        </a:xfrm>
        <a:prstGeom prst="teardrop">
          <a:avLst>
            <a:gd name="adj" fmla="val 100000"/>
          </a:avLst>
        </a:prstGeom>
        <a:solidFill>
          <a:schemeClr val="accent4">
            <a:hueOff val="3657076"/>
            <a:satOff val="4963"/>
            <a:lumOff val="8366"/>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856D2F66-2CE5-41AF-AB54-402E7B487DFD}">
      <dsp:nvSpPr>
        <dsp:cNvPr id="0" name=""/>
        <dsp:cNvSpPr/>
      </dsp:nvSpPr>
      <dsp:spPr>
        <a:xfrm>
          <a:off x="2070657" y="558302"/>
          <a:ext cx="1268746" cy="1268523"/>
        </a:xfrm>
        <a:prstGeom prst="ellipse">
          <a:avLst/>
        </a:prstGeom>
        <a:solidFill>
          <a:schemeClr val="lt1">
            <a:alpha val="90000"/>
            <a:hueOff val="0"/>
            <a:satOff val="0"/>
            <a:lumOff val="0"/>
            <a:alphaOff val="0"/>
          </a:schemeClr>
        </a:solidFill>
        <a:ln w="11429" cap="flat" cmpd="sng" algn="ctr">
          <a:solidFill>
            <a:schemeClr val="accent4">
              <a:hueOff val="3657076"/>
              <a:satOff val="4963"/>
              <a:lumOff val="8366"/>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$870 </a:t>
          </a:r>
          <a:r>
            <a:rPr lang="en-US" sz="1400" kern="1200" dirty="0" smtClean="0"/>
            <a:t>million in </a:t>
          </a:r>
          <a:r>
            <a:rPr lang="en-US" sz="1400" u="sng" kern="1200" dirty="0" smtClean="0"/>
            <a:t>income</a:t>
          </a:r>
          <a:r>
            <a:rPr lang="en-US" sz="1400" kern="1200" dirty="0" smtClean="0"/>
            <a:t> taxes</a:t>
          </a:r>
          <a:endParaRPr lang="en-US" sz="1400" kern="1200" dirty="0"/>
        </a:p>
      </dsp:txBody>
      <dsp:txXfrm>
        <a:off x="2251906" y="739554"/>
        <a:ext cx="906247" cy="906020"/>
      </dsp:txXfrm>
    </dsp:sp>
    <dsp:sp modelId="{AA13B519-22CC-4C15-B563-B9D8B5D6FF16}">
      <dsp:nvSpPr>
        <dsp:cNvPr id="0" name=""/>
        <dsp:cNvSpPr/>
      </dsp:nvSpPr>
      <dsp:spPr>
        <a:xfrm rot="2700000">
          <a:off x="620650" y="512894"/>
          <a:ext cx="1359102" cy="1359102"/>
        </a:xfrm>
        <a:prstGeom prst="teardrop">
          <a:avLst>
            <a:gd name="adj" fmla="val 100000"/>
          </a:avLst>
        </a:prstGeom>
        <a:solidFill>
          <a:schemeClr val="accent4">
            <a:hueOff val="5485614"/>
            <a:satOff val="7445"/>
            <a:lumOff val="12549"/>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7BFF0682-032F-472F-AEF1-DACB50F880F0}">
      <dsp:nvSpPr>
        <dsp:cNvPr id="0" name=""/>
        <dsp:cNvSpPr/>
      </dsp:nvSpPr>
      <dsp:spPr>
        <a:xfrm>
          <a:off x="666119" y="558302"/>
          <a:ext cx="1268746" cy="1268523"/>
        </a:xfrm>
        <a:prstGeom prst="ellipse">
          <a:avLst/>
        </a:prstGeom>
        <a:solidFill>
          <a:schemeClr val="lt1">
            <a:alpha val="90000"/>
            <a:hueOff val="0"/>
            <a:satOff val="0"/>
            <a:lumOff val="0"/>
            <a:alphaOff val="0"/>
          </a:schemeClr>
        </a:solidFill>
        <a:ln w="11429" cap="flat" cmpd="sng" algn="ctr">
          <a:solidFill>
            <a:schemeClr val="accent4">
              <a:hueOff val="5485614"/>
              <a:satOff val="7445"/>
              <a:lumOff val="12549"/>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$9 </a:t>
          </a:r>
          <a:r>
            <a:rPr lang="en-US" sz="1400" kern="1200" dirty="0" smtClean="0"/>
            <a:t>billion in </a:t>
          </a:r>
          <a:r>
            <a:rPr lang="en-US" sz="1400" u="sng" kern="1200" dirty="0" smtClean="0"/>
            <a:t>payroll</a:t>
          </a:r>
          <a:r>
            <a:rPr lang="en-US" sz="1400" kern="1200" dirty="0" smtClean="0"/>
            <a:t> taxes</a:t>
          </a:r>
          <a:endParaRPr lang="en-US" sz="1400" kern="1200" dirty="0"/>
        </a:p>
      </dsp:txBody>
      <dsp:txXfrm>
        <a:off x="847368" y="739554"/>
        <a:ext cx="906247" cy="9060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AE355DB6-D939-42C1-BFB4-9A4D06887F1A}" type="datetimeFigureOut">
              <a:rPr lang="en-US" smtClean="0"/>
              <a:t>1/15/2020</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746DAA97-A3EC-4D06-85B6-87BB6D4EAA70}" type="slidenum">
              <a:rPr lang="en-US" smtClean="0"/>
              <a:t>‹#›</a:t>
            </a:fld>
            <a:endParaRPr lang="en-US"/>
          </a:p>
        </p:txBody>
      </p:sp>
    </p:spTree>
    <p:extLst>
      <p:ext uri="{BB962C8B-B14F-4D97-AF65-F5344CB8AC3E}">
        <p14:creationId xmlns:p14="http://schemas.microsoft.com/office/powerpoint/2010/main" val="693162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Mutual_fund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nilc.org/issues/taxes/itinfaq/"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www.npr.org/sections/thetwo-way/2016/04/08/473501524/good-news-for-procrastinators-3-extra-days-to-file-taxes"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kff.org/report-section/income-and-assets-report-section-3-home-equity/" TargetMode="External"/><Relationship Id="rId4" Type="http://schemas.openxmlformats.org/officeDocument/2006/relationships/hyperlink" Target="http://www.pewsocialtrends.org/2013/08/22/chapter-3-demographic-economic-data-by-race/"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www.treasurydirect.gov/"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c2624d645_9_1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c2624d645_9_1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7c3f7ccd62_3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7c3f7ccd62_3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7b9acf6eca_0_22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7b9acf6eca_0_222: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7b9acf6eca_0_48: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7b9acf6eca_0_48: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7b9acf6eca_0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7b9acf6eca_0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7b9acf6eca_0_4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7b9acf6eca_0_43: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7b9acf6eca_0_8: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7b9acf6eca_0_8: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7b9acf6eca_0_1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7b9acf6eca_0_13: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7b9acf6eca_0_16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7b9acf6eca_0_16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7b9acf6eca_0_19: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7b9acf6eca_0_19: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7b9acf6eca_0_3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7b9acf6eca_0_34: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65095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7b9acf6eca_0_10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7b9acf6eca_0_10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7b9acf6eca_0_2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7b9acf6eca_0_24: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7b9acf6eca_0_7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7b9acf6eca_0_7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7b9acf6eca_0_10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7b9acf6eca_0_104: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7b9acf6eca_0_23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7b9acf6eca_0_23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7b9acf6eca_0_13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7b9acf6eca_0_136: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7b9acf6eca_0_20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7b9acf6eca_0_20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7b9acf6eca_0_11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7b9acf6eca_0_11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7b9acf6eca_0_8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7b9acf6eca_0_8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7b9acf6eca_0_39: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7b9acf6eca_0_39: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7c09067e0c_0_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7c09067e0c_0_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lnSpc>
                <a:spcPct val="115000"/>
              </a:lnSpc>
              <a:buNone/>
            </a:pPr>
            <a:r>
              <a:rPr lang="en"/>
              <a:t>The traditional approach to Financial Education</a:t>
            </a:r>
            <a:endParaRPr/>
          </a:p>
          <a:p>
            <a:pPr marL="0" indent="0">
              <a:lnSpc>
                <a:spcPct val="115000"/>
              </a:lnSpc>
              <a:buNone/>
            </a:pPr>
            <a:r>
              <a:rPr lang="en"/>
              <a:t>Often 1 day long session or a series of short sessions</a:t>
            </a:r>
            <a:endParaRPr/>
          </a:p>
          <a:p>
            <a:pPr marL="0" indent="0">
              <a:lnSpc>
                <a:spcPct val="115000"/>
              </a:lnSpc>
              <a:buNone/>
            </a:pPr>
            <a:r>
              <a:rPr lang="en"/>
              <a:t>Covers a range of topics from budgeting to investing</a:t>
            </a:r>
            <a:endParaRPr/>
          </a:p>
          <a:p>
            <a:pPr marL="0" indent="0">
              <a:lnSpc>
                <a:spcPct val="115000"/>
              </a:lnSpc>
              <a:buNone/>
            </a:pPr>
            <a:r>
              <a:rPr lang="en"/>
              <a:t>Primary objective is to get learners key information so they can institute changes at their own pace</a:t>
            </a:r>
            <a:endParaRPr/>
          </a:p>
          <a:p>
            <a:pPr marL="0" indent="0">
              <a:lnSpc>
                <a:spcPct val="115000"/>
              </a:lnSpc>
              <a:buNone/>
            </a:pPr>
            <a:r>
              <a:rPr lang="en"/>
              <a:t>The guiding principle is “When we know better, we do better”</a:t>
            </a:r>
            <a:endParaRPr/>
          </a:p>
          <a:p>
            <a:pPr marL="0" indent="0">
              <a:lnSpc>
                <a:spcPct val="115000"/>
              </a:lnSpc>
              <a:buNone/>
            </a:pPr>
            <a:r>
              <a:rPr lang="en"/>
              <a:t>The traditional model assumes people just need financial education to be able to thrive financially. It’s been embraced by financial institutions, schools, and government agencies. No doubt, these skills and knowledge are important- they are only a piece of the puzzle. </a:t>
            </a:r>
            <a:endParaRPr/>
          </a:p>
          <a:p>
            <a:pPr marL="0" indent="0">
              <a:lnSpc>
                <a:spcPct val="115000"/>
              </a:lnSpc>
              <a:buNone/>
            </a:pPr>
            <a:endParaRPr/>
          </a:p>
          <a:p>
            <a:pPr marL="0" indent="0">
              <a:lnSpc>
                <a:spcPct val="115000"/>
              </a:lnSpc>
              <a:buNone/>
            </a:pPr>
            <a:r>
              <a:rPr lang="en"/>
              <a:t>The traditional approach to financial education omits economic literacy. We’ve divorced the understanding and evaluation of our economic, social and political  history from financial education and it’s hurting our participants and our democracy. </a:t>
            </a:r>
            <a:endParaRPr/>
          </a:p>
          <a:p>
            <a:pPr marL="0" indent="0">
              <a:lnSpc>
                <a:spcPct val="115000"/>
              </a:lnSpc>
              <a:buNone/>
            </a:pPr>
            <a:endParaRPr/>
          </a:p>
          <a:p>
            <a:pPr marL="0" indent="0">
              <a:lnSpc>
                <a:spcPct val="115000"/>
              </a:lnSpc>
              <a:buNone/>
            </a:pPr>
            <a:r>
              <a:rPr lang="en"/>
              <a:t>Let’s define wealth- Who can give me the definition of wealth?</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7b9acf6eca_0_119: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7b9acf6eca_0_119: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7b9acf6eca_0_19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7b9acf6eca_0_19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r>
              <a:rPr lang="en"/>
              <a:t>Demas asks: What is a good risk? </a:t>
            </a:r>
            <a:endParaRPr/>
          </a:p>
          <a:p>
            <a:pPr marL="0" indent="0">
              <a:buNone/>
            </a:pPr>
            <a:r>
              <a:rPr lang="en"/>
              <a:t>Answer: There is not a “good” or “bad” risks--there are different risks for different stages of life.</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7b9acf6eca_0_1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7b9acf6eca_0_1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7b9acf6eca_0_20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7b9acf6eca_0_20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7b9acf6eca_0_15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7b9acf6eca_0_15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7b9acf6eca_0_14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7b9acf6eca_0_142: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7b9acf6eca_0_178: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7b9acf6eca_0_178: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b9acf6eca_0_23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b9acf6eca_0_236: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r>
              <a:rPr lang="en"/>
              <a:t>Demas asks: What is a good risk? </a:t>
            </a:r>
            <a:endParaRPr/>
          </a:p>
          <a:p>
            <a:pPr marL="0" indent="0">
              <a:buNone/>
            </a:pPr>
            <a:r>
              <a:rPr lang="en"/>
              <a:t>Answer: There is not a “good” or “bad” risks--there are different risks for different stages of life.</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7b9acf6eca_0_18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7b9acf6eca_0_186: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b9acf6eca_0_21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b9acf6eca_0_212: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c09067e0c_0_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c09067e0c_0_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7b9acf6eca_0_21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7b9acf6eca_0_21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7b9acf6eca_0_15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7b9acf6eca_0_15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14232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a58524cad_0_12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a58524cad_0_124: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35950740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7a58524cad_1_59: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7a58524cad_1_59: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7c09067e0c_0_2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7c09067e0c_0_24: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r>
              <a:rPr lang="en"/>
              <a:t>The Census formally defines income as received on a regular basis (exclusive of certain money receipts such as capital gains) By this official measure, the wealthiest families may have low income, but the value of their assets earns enough money to support their lifestyle. Dividends from trusts or gains in the stock market do not fall under the definition of income but are the primary money flows for the wealthy. Retired people also have little income but usually have a higher net worth because of money saved over time.</a:t>
            </a:r>
            <a:endParaRPr/>
          </a:p>
          <a:p>
            <a:pPr marL="0" indent="0">
              <a:buNone/>
            </a:pPr>
            <a:endParaRPr/>
          </a:p>
          <a:p>
            <a:pPr marL="0" indent="0">
              <a:buNone/>
            </a:pPr>
            <a:r>
              <a:rPr lang="en"/>
              <a:t>2016- the distribution of U.S. stock market ownership (direct and indirect through</a:t>
            </a:r>
            <a:r>
              <a:rPr lang="en">
                <a:uFill>
                  <a:noFill/>
                </a:uFill>
                <a:hlinkClick r:id="rId3"/>
              </a:rPr>
              <a:t> </a:t>
            </a:r>
            <a:r>
              <a:rPr lang="en"/>
              <a:t>mutual funds) in the U.S., which is highly concentrated among the wealthiest households</a:t>
            </a:r>
            <a:endParaRPr/>
          </a:p>
          <a:p>
            <a:pPr marL="0" indent="0">
              <a:buNone/>
            </a:pPr>
            <a:r>
              <a:rPr lang="en"/>
              <a:t>when politicians reference the stock market as a measure of economic success, that success is not relevant to nearly half of Americans. Most Americans Don’t Have a Real Stake in the Stock Market.This doesn’t stop politician, CEO’s and the media from telegraphing the message that the rising tide lifts all boats.</a:t>
            </a:r>
            <a:endParaRPr/>
          </a:p>
          <a:p>
            <a:pPr marL="0" indent="0">
              <a:buNone/>
            </a:pPr>
            <a:endParaRPr/>
          </a:p>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c09067e0c_0_1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c09067e0c_0_13: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c09067e0c_0_7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c09067e0c_0_7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r>
              <a:rPr lang="en"/>
              <a:t>15 minutes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c4a237e03_8_32:notes"/>
          <p:cNvSpPr txBox="1">
            <a:spLocks noGrp="1"/>
          </p:cNvSpPr>
          <p:nvPr>
            <p:ph type="body" idx="1"/>
          </p:nvPr>
        </p:nvSpPr>
        <p:spPr>
          <a:xfrm>
            <a:off x="695008" y="4444861"/>
            <a:ext cx="5560060" cy="3636705"/>
          </a:xfrm>
          <a:prstGeom prst="rect">
            <a:avLst/>
          </a:prstGeom>
        </p:spPr>
        <p:txBody>
          <a:bodyPr spcFirstLastPara="1" wrap="square" lIns="92476" tIns="92476" rIns="92476" bIns="92476" anchor="t" anchorCtr="0">
            <a:noAutofit/>
          </a:bodyPr>
          <a:lstStyle/>
          <a:p>
            <a:pPr marL="0" indent="0">
              <a:buNone/>
            </a:pPr>
            <a:endParaRPr/>
          </a:p>
        </p:txBody>
      </p:sp>
      <p:sp>
        <p:nvSpPr>
          <p:cNvPr id="229" name="Google Shape;229;g7c4a237e03_8_3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c4a237e03_8_11:notes"/>
          <p:cNvSpPr>
            <a:spLocks noGrp="1" noRot="1" noChangeAspect="1"/>
          </p:cNvSpPr>
          <p:nvPr>
            <p:ph type="sldImg" idx="2"/>
          </p:nvPr>
        </p:nvSpPr>
        <p:spPr>
          <a:xfrm>
            <a:off x="227013" y="9701213"/>
            <a:ext cx="8967787" cy="5043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7c4a237e03_8_11: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526920" indent="-417728">
              <a:buClr>
                <a:schemeClr val="dk1"/>
              </a:buClr>
              <a:buSzPts val="1200"/>
              <a:buFont typeface="Nunito"/>
              <a:buChar char="•"/>
            </a:pPr>
            <a:r>
              <a:rPr lang="en" sz="1200">
                <a:latin typeface="Nunito"/>
                <a:ea typeface="Nunito"/>
                <a:cs typeface="Nunito"/>
                <a:sym typeface="Nunito"/>
              </a:rPr>
              <a:t>So what are these designed barriers that make it challenging for lower income folks and people of color to achieve financial stability? These include: </a:t>
            </a:r>
            <a:endParaRPr sz="1200">
              <a:latin typeface="Nunito"/>
              <a:ea typeface="Nunito"/>
              <a:cs typeface="Nunito"/>
              <a:sym typeface="Nunito"/>
            </a:endParaRPr>
          </a:p>
          <a:p>
            <a:pPr marL="0" indent="0">
              <a:buNone/>
            </a:pPr>
            <a:endParaRPr sz="1200">
              <a:latin typeface="Nunito"/>
              <a:ea typeface="Nunito"/>
              <a:cs typeface="Nunito"/>
              <a:sym typeface="Nunito"/>
            </a:endParaRPr>
          </a:p>
          <a:p>
            <a:pPr marL="526920" indent="-417728">
              <a:buClr>
                <a:schemeClr val="dk1"/>
              </a:buClr>
              <a:buSzPts val="1200"/>
              <a:buFont typeface="Nunito"/>
              <a:buChar char="•"/>
            </a:pPr>
            <a:r>
              <a:rPr lang="en" sz="1200">
                <a:latin typeface="Nunito"/>
                <a:ea typeface="Nunito"/>
                <a:cs typeface="Nunito"/>
                <a:sym typeface="Nunito"/>
              </a:rPr>
              <a:t>Shifts in the employment market</a:t>
            </a:r>
            <a:endParaRPr sz="1200">
              <a:latin typeface="Nunito"/>
              <a:ea typeface="Nunito"/>
              <a:cs typeface="Nunito"/>
              <a:sym typeface="Nunito"/>
            </a:endParaRPr>
          </a:p>
          <a:p>
            <a:pPr marL="1369991" lvl="1" indent="-417728">
              <a:buClr>
                <a:schemeClr val="dk1"/>
              </a:buClr>
              <a:buSzPts val="1200"/>
              <a:buFont typeface="Arial"/>
              <a:buChar char="•"/>
            </a:pPr>
            <a:r>
              <a:rPr lang="en" sz="1200">
                <a:latin typeface="Nunito"/>
                <a:ea typeface="Nunito"/>
                <a:cs typeface="Nunito"/>
                <a:sym typeface="Nunito"/>
              </a:rPr>
              <a:t>Including stagnant wages and a minimum wage that has not kept up with the costs of living. Erosion of the real value of the minimum wage ($7.25- $11.62) A shift from higher paid manufacturing jobs to lower paid service jobs (globalization) Global treaties benefit corporations</a:t>
            </a:r>
            <a:endParaRPr sz="1200">
              <a:latin typeface="Nunito"/>
              <a:ea typeface="Nunito"/>
              <a:cs typeface="Nunito"/>
              <a:sym typeface="Nunito"/>
            </a:endParaRPr>
          </a:p>
          <a:p>
            <a:pPr marL="1369991" lvl="1" indent="-417727">
              <a:buClr>
                <a:schemeClr val="dk1"/>
              </a:buClr>
              <a:buSzPts val="1200"/>
              <a:buFont typeface="Nunito"/>
              <a:buChar char="•"/>
            </a:pPr>
            <a:r>
              <a:rPr lang="en" sz="1200">
                <a:latin typeface="Nunito"/>
                <a:ea typeface="Nunito"/>
                <a:cs typeface="Nunito"/>
                <a:sym typeface="Nunito"/>
              </a:rPr>
              <a:t>As a result of discrimination in the labor market, education systems, and others, these shifts disproportionately impact people of color. </a:t>
            </a:r>
            <a:endParaRPr sz="1200">
              <a:latin typeface="Nunito"/>
              <a:ea typeface="Nunito"/>
              <a:cs typeface="Nunito"/>
              <a:sym typeface="Nunito"/>
            </a:endParaRPr>
          </a:p>
          <a:p>
            <a:pPr marL="526920" indent="-340652">
              <a:buClr>
                <a:schemeClr val="dk1"/>
              </a:buClr>
              <a:buSzPts val="2900"/>
              <a:buNone/>
            </a:pPr>
            <a:endParaRPr sz="1200">
              <a:latin typeface="Nunito"/>
              <a:ea typeface="Nunito"/>
              <a:cs typeface="Nunito"/>
              <a:sym typeface="Nunito"/>
            </a:endParaRPr>
          </a:p>
          <a:p>
            <a:pPr marL="526920" indent="-417728">
              <a:buClr>
                <a:schemeClr val="dk1"/>
              </a:buClr>
              <a:buSzPts val="1200"/>
              <a:buFont typeface="Nunito"/>
              <a:buChar char="•"/>
            </a:pPr>
            <a:r>
              <a:rPr lang="en" sz="1200">
                <a:latin typeface="Nunito"/>
                <a:ea typeface="Nunito"/>
                <a:cs typeface="Nunito"/>
                <a:sym typeface="Nunito"/>
              </a:rPr>
              <a:t>Federal and state policy</a:t>
            </a:r>
            <a:endParaRPr sz="1200">
              <a:latin typeface="Nunito"/>
              <a:ea typeface="Nunito"/>
              <a:cs typeface="Nunito"/>
              <a:sym typeface="Nunito"/>
            </a:endParaRPr>
          </a:p>
          <a:p>
            <a:pPr marL="1369991" lvl="1" indent="-417727">
              <a:buClr>
                <a:schemeClr val="dk1"/>
              </a:buClr>
              <a:buSzPts val="1200"/>
              <a:buFont typeface="Nunito"/>
              <a:buChar char="•"/>
            </a:pPr>
            <a:r>
              <a:rPr lang="en" sz="1200">
                <a:latin typeface="Nunito"/>
                <a:ea typeface="Nunito"/>
                <a:cs typeface="Nunito"/>
                <a:sym typeface="Nunito"/>
              </a:rPr>
              <a:t>Including an upside-down tax code that primarily support the savings and reduction of the tax burdens of the wealthy but do little to encourage savings of low-income or low-wealth families. Given the existing racial wealth divide, this upside down policy disproportionately impacts people of color and furthers the divide. Moreover, the elimination of federal programs, such as AFI, the inclusion of savings penalties in public benefits programs that prevent families from saving too much less they lose their benefits, are also imposing barriers. </a:t>
            </a:r>
            <a:endParaRPr sz="1200">
              <a:latin typeface="Nunito"/>
              <a:ea typeface="Nunito"/>
              <a:cs typeface="Nunito"/>
              <a:sym typeface="Nunito"/>
            </a:endParaRPr>
          </a:p>
          <a:p>
            <a:pPr marL="526920" indent="-340652">
              <a:buClr>
                <a:schemeClr val="dk1"/>
              </a:buClr>
              <a:buSzPts val="2900"/>
              <a:buNone/>
            </a:pPr>
            <a:endParaRPr sz="1200">
              <a:latin typeface="Nunito"/>
              <a:ea typeface="Nunito"/>
              <a:cs typeface="Nunito"/>
              <a:sym typeface="Nunito"/>
            </a:endParaRPr>
          </a:p>
          <a:p>
            <a:pPr marL="526920" indent="-417728">
              <a:buClr>
                <a:schemeClr val="dk1"/>
              </a:buClr>
              <a:buSzPts val="1200"/>
              <a:buFont typeface="Nunito"/>
              <a:buChar char="•"/>
            </a:pPr>
            <a:r>
              <a:rPr lang="en" sz="1200">
                <a:latin typeface="Nunito"/>
                <a:ea typeface="Nunito"/>
                <a:cs typeface="Nunito"/>
                <a:sym typeface="Nunito"/>
              </a:rPr>
              <a:t>High levels of debt, particularly troublesome debt, and the high costs of credit for many communities is also a major barrier. For example- despite holding less debt than white Americans, African Americans have more difficulty paying off debt- this is often due to higher costs of debt for African Americans as a result of both discrimination in lending and higher interest rates, creating a vicious cycle. </a:t>
            </a:r>
            <a:endParaRPr sz="1200">
              <a:latin typeface="Nunito"/>
              <a:ea typeface="Nunito"/>
              <a:cs typeface="Nunito"/>
              <a:sym typeface="Nunito"/>
            </a:endParaRPr>
          </a:p>
          <a:p>
            <a:pPr marL="526920" indent="-340652">
              <a:buClr>
                <a:schemeClr val="dk1"/>
              </a:buClr>
              <a:buSzPts val="2900"/>
              <a:buNone/>
            </a:pPr>
            <a:endParaRPr sz="1200">
              <a:latin typeface="Nunito"/>
              <a:ea typeface="Nunito"/>
              <a:cs typeface="Nunito"/>
              <a:sym typeface="Nunito"/>
            </a:endParaRPr>
          </a:p>
          <a:p>
            <a:pPr marL="526920" indent="-417728">
              <a:buClr>
                <a:schemeClr val="dk1"/>
              </a:buClr>
              <a:buSzPts val="1200"/>
              <a:buFont typeface="Nunito"/>
              <a:buChar char="•"/>
            </a:pPr>
            <a:r>
              <a:rPr lang="en" sz="1200">
                <a:latin typeface="Nunito"/>
                <a:ea typeface="Nunito"/>
                <a:cs typeface="Nunito"/>
                <a:sym typeface="Nunito"/>
              </a:rPr>
              <a:t>And the financial services system</a:t>
            </a:r>
            <a:endParaRPr sz="1200">
              <a:latin typeface="Nunito"/>
              <a:ea typeface="Nunito"/>
              <a:cs typeface="Nunito"/>
              <a:sym typeface="Nunito"/>
            </a:endParaRPr>
          </a:p>
          <a:p>
            <a:pPr marL="1369991" lvl="1" indent="-417727">
              <a:buClr>
                <a:schemeClr val="dk1"/>
              </a:buClr>
              <a:buSzPts val="1200"/>
              <a:buFont typeface="Nunito"/>
              <a:buChar char="•"/>
            </a:pPr>
            <a:r>
              <a:rPr lang="en" sz="1200">
                <a:latin typeface="Nunito"/>
                <a:ea typeface="Nunito"/>
                <a:cs typeface="Nunito"/>
                <a:sym typeface="Nunito"/>
              </a:rPr>
              <a:t>The historic—and ongoing—underservice, predation, and unresponsive products and services in communities of color have led to, among other things, a distinct lack of trust between communities of color and financial services. </a:t>
            </a:r>
            <a:endParaRPr sz="1200">
              <a:latin typeface="Nunito"/>
              <a:ea typeface="Nunito"/>
              <a:cs typeface="Nunito"/>
              <a:sym typeface="Nunito"/>
            </a:endParaRPr>
          </a:p>
          <a:p>
            <a:pPr marL="316151" indent="-239075">
              <a:buClr>
                <a:schemeClr val="dk1"/>
              </a:buClr>
              <a:buSzPts val="1200"/>
              <a:buNone/>
            </a:pPr>
            <a:endParaRPr sz="1200">
              <a:latin typeface="Nunito"/>
              <a:ea typeface="Nunito"/>
              <a:cs typeface="Nunito"/>
              <a:sym typeface="Nunito"/>
            </a:endParaRPr>
          </a:p>
          <a:p>
            <a:pPr marL="316151" indent="-316151">
              <a:buClr>
                <a:schemeClr val="dk1"/>
              </a:buClr>
              <a:buSzPts val="1200"/>
              <a:buFont typeface="Nunito"/>
              <a:buChar char="•"/>
            </a:pPr>
            <a:r>
              <a:rPr lang="en" sz="1200">
                <a:latin typeface="Nunito"/>
                <a:ea typeface="Nunito"/>
                <a:cs typeface="Nunito"/>
                <a:sym typeface="Nunito"/>
              </a:rPr>
              <a:t>These challenges disproportionately impact families of color, make managing day-to-day needs increasingly difficult, let alone building savings and wealth over a lifetime.</a:t>
            </a:r>
            <a:endParaRPr sz="1200">
              <a:latin typeface="Nunito"/>
              <a:ea typeface="Nunito"/>
              <a:cs typeface="Nunito"/>
              <a:sym typeface="Nunito"/>
            </a:endParaRPr>
          </a:p>
          <a:p>
            <a:pPr marL="316151" indent="-239075">
              <a:buClr>
                <a:schemeClr val="dk1"/>
              </a:buClr>
              <a:buSzPts val="1200"/>
              <a:buNone/>
            </a:pPr>
            <a:endParaRPr sz="1200">
              <a:latin typeface="Nunito"/>
              <a:ea typeface="Nunito"/>
              <a:cs typeface="Nunito"/>
              <a:sym typeface="Nunito"/>
            </a:endParaRPr>
          </a:p>
          <a:p>
            <a:pPr marL="316151" indent="-316151">
              <a:buClr>
                <a:schemeClr val="dk1"/>
              </a:buClr>
              <a:buSzPts val="1200"/>
              <a:buFont typeface="Nunito"/>
              <a:buChar char="•"/>
            </a:pPr>
            <a:r>
              <a:rPr lang="en" sz="1200">
                <a:latin typeface="Nunito"/>
                <a:ea typeface="Nunito"/>
                <a:cs typeface="Nunito"/>
                <a:sym typeface="Nunito"/>
              </a:rPr>
              <a:t>We acknowledge that to truly and fully address these challenges, we need a dramatic shift in policy and institutional practices in this country. </a:t>
            </a:r>
            <a:endParaRPr sz="1200">
              <a:latin typeface="Nunito"/>
              <a:ea typeface="Nunito"/>
              <a:cs typeface="Nunito"/>
              <a:sym typeface="Nunito"/>
            </a:endParaRPr>
          </a:p>
          <a:p>
            <a:pPr marL="462458" indent="-308305">
              <a:lnSpc>
                <a:spcPct val="115000"/>
              </a:lnSpc>
              <a:buSzPts val="1200"/>
              <a:buFont typeface="Nunito"/>
              <a:buChar char="•"/>
            </a:pPr>
            <a:r>
              <a:rPr lang="en" sz="1200">
                <a:latin typeface="Nunito"/>
                <a:ea typeface="Nunito"/>
                <a:cs typeface="Nunito"/>
                <a:sym typeface="Nunito"/>
              </a:rPr>
              <a:t>Federal tax and asset building policies that favor the wealthy and corporations</a:t>
            </a:r>
            <a:endParaRPr sz="1200">
              <a:latin typeface="Nunito"/>
              <a:ea typeface="Nunito"/>
              <a:cs typeface="Nunito"/>
              <a:sym typeface="Nunito"/>
            </a:endParaRPr>
          </a:p>
          <a:p>
            <a:pPr marL="462458" indent="-308305">
              <a:lnSpc>
                <a:spcPct val="115000"/>
              </a:lnSpc>
              <a:buSzPts val="1200"/>
              <a:buFont typeface="Nunito"/>
              <a:buChar char="•"/>
            </a:pPr>
            <a:r>
              <a:rPr lang="en" sz="1200">
                <a:latin typeface="Nunito"/>
                <a:ea typeface="Nunito"/>
                <a:cs typeface="Nunito"/>
                <a:sym typeface="Nunito"/>
              </a:rPr>
              <a:t>Erosion of the real value of the minimum wage ($7.25- $11.62)</a:t>
            </a:r>
            <a:endParaRPr sz="1200">
              <a:latin typeface="Nunito"/>
              <a:ea typeface="Nunito"/>
              <a:cs typeface="Nunito"/>
              <a:sym typeface="Nunito"/>
            </a:endParaRPr>
          </a:p>
          <a:p>
            <a:pPr marL="462458" indent="-308305">
              <a:lnSpc>
                <a:spcPct val="115000"/>
              </a:lnSpc>
              <a:buSzPts val="1200"/>
              <a:buFont typeface="Nunito"/>
              <a:buChar char="•"/>
            </a:pPr>
            <a:r>
              <a:rPr lang="en" sz="1200">
                <a:latin typeface="Nunito"/>
                <a:ea typeface="Nunito"/>
                <a:cs typeface="Nunito"/>
                <a:sym typeface="Nunito"/>
              </a:rPr>
              <a:t>Disparity between average CEO to worker pay (278 to 1)</a:t>
            </a:r>
            <a:endParaRPr sz="1200">
              <a:latin typeface="Nunito"/>
              <a:ea typeface="Nunito"/>
              <a:cs typeface="Nunito"/>
              <a:sym typeface="Nunito"/>
            </a:endParaRPr>
          </a:p>
          <a:p>
            <a:pPr marL="462458" indent="-308305">
              <a:lnSpc>
                <a:spcPct val="115000"/>
              </a:lnSpc>
              <a:buSzPts val="1200"/>
              <a:buFont typeface="Nunito"/>
              <a:buChar char="●"/>
            </a:pPr>
            <a:r>
              <a:rPr lang="en" sz="1200">
                <a:latin typeface="Nunito"/>
                <a:ea typeface="Nunito"/>
                <a:cs typeface="Nunito"/>
                <a:sym typeface="Nunito"/>
              </a:rPr>
              <a:t>Media focus individual deficiencies</a:t>
            </a:r>
            <a:endParaRPr sz="1200">
              <a:latin typeface="Nunito"/>
              <a:ea typeface="Nunito"/>
              <a:cs typeface="Nunito"/>
              <a:sym typeface="Nunito"/>
            </a:endParaRPr>
          </a:p>
          <a:p>
            <a:pPr marL="462458" indent="-308305">
              <a:lnSpc>
                <a:spcPct val="115000"/>
              </a:lnSpc>
              <a:buSzPts val="1200"/>
              <a:buFont typeface="Nunito"/>
              <a:buChar char="●"/>
            </a:pPr>
            <a:r>
              <a:rPr lang="en" sz="1200">
                <a:latin typeface="Nunito"/>
                <a:ea typeface="Nunito"/>
                <a:cs typeface="Nunito"/>
                <a:sym typeface="Nunito"/>
              </a:rPr>
              <a:t>$$$ in Politics</a:t>
            </a:r>
            <a:endParaRPr sz="1200">
              <a:latin typeface="Nunito"/>
              <a:ea typeface="Nunito"/>
              <a:cs typeface="Nunito"/>
              <a:sym typeface="Nunito"/>
            </a:endParaRPr>
          </a:p>
          <a:p>
            <a:pPr marL="0" indent="0">
              <a:buNone/>
            </a:pPr>
            <a:endParaRPr sz="1200">
              <a:latin typeface="Nunito"/>
              <a:ea typeface="Nunito"/>
              <a:cs typeface="Nunito"/>
              <a:sym typeface="Nunito"/>
            </a:endParaRPr>
          </a:p>
          <a:p>
            <a:pPr marL="0" indent="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c4a237e03_8_0:notes"/>
          <p:cNvSpPr>
            <a:spLocks noGrp="1" noRot="1" noChangeAspect="1"/>
          </p:cNvSpPr>
          <p:nvPr>
            <p:ph type="sldImg" idx="2"/>
          </p:nvPr>
        </p:nvSpPr>
        <p:spPr>
          <a:xfrm>
            <a:off x="227013" y="9701213"/>
            <a:ext cx="8967787" cy="5043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7c4a237e03_8_0: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buNone/>
            </a:pPr>
            <a:r>
              <a:rPr lang="en"/>
              <a:t>Remember that we said financial insecurity impacts all areas of a person’s life? Consider how this financial stress can negatively impact a client’s ability to access, engage, and succeed with your existing services.</a:t>
            </a:r>
            <a:endParaRPr/>
          </a:p>
          <a:p>
            <a:pPr marL="0" indent="0">
              <a:buNone/>
            </a:pPr>
            <a:endParaRPr/>
          </a:p>
          <a:p>
            <a:pPr marL="322160" indent="-322160">
              <a:buClr>
                <a:schemeClr val="dk1"/>
              </a:buClr>
              <a:buSzPts val="1200"/>
              <a:buFont typeface="Arial"/>
              <a:buChar char="•"/>
            </a:pPr>
            <a:r>
              <a:rPr lang="en"/>
              <a:t>Housing agencies struggle to keep clients in their homes when they don’t have good financial management skills;</a:t>
            </a:r>
            <a:endParaRPr/>
          </a:p>
          <a:p>
            <a:pPr marL="322160" indent="-322160">
              <a:buClr>
                <a:schemeClr val="dk1"/>
              </a:buClr>
              <a:buSzPts val="1200"/>
              <a:buFont typeface="Arial"/>
              <a:buChar char="•"/>
            </a:pPr>
            <a:r>
              <a:rPr lang="en"/>
              <a:t>Workforce agencies struggle to find jobs for clients with low credit scores</a:t>
            </a:r>
            <a:endParaRPr/>
          </a:p>
          <a:p>
            <a:pPr marL="322160" indent="-322160">
              <a:buClr>
                <a:schemeClr val="dk1"/>
              </a:buClr>
              <a:buSzPts val="1200"/>
              <a:buFont typeface="Arial"/>
              <a:buChar char="•"/>
            </a:pPr>
            <a:r>
              <a:rPr lang="en"/>
              <a:t>Without tuition assistance such as an IDA might provide, hard to get training for a better job</a:t>
            </a:r>
            <a:endParaRPr/>
          </a:p>
          <a:p>
            <a:pPr marL="322160" indent="-322160">
              <a:buClr>
                <a:schemeClr val="dk1"/>
              </a:buClr>
              <a:buSzPts val="1200"/>
              <a:buFont typeface="Arial"/>
              <a:buChar char="•"/>
            </a:pPr>
            <a:r>
              <a:rPr lang="en"/>
              <a:t>Clients coming back for repeat emergency assistance such as utility subsidies or food pantry help may need to have some of the root causes addressed through financial counseling</a:t>
            </a:r>
            <a:endParaRPr/>
          </a:p>
          <a:p>
            <a:pPr marL="322160" indent="-245083">
              <a:buClr>
                <a:schemeClr val="dk1"/>
              </a:buClr>
              <a:buSzPts val="1200"/>
              <a:buNone/>
            </a:pPr>
            <a:endParaRPr/>
          </a:p>
          <a:p>
            <a:pPr marL="0" indent="0">
              <a:buNone/>
            </a:pPr>
            <a:r>
              <a:rPr lang="en"/>
              <a:t>One way to think about structural barriers and how to address them is through a systems approach. </a:t>
            </a:r>
            <a:endParaRPr/>
          </a:p>
          <a:p>
            <a:pPr marL="0" indent="0">
              <a:buNone/>
            </a:pPr>
            <a:endParaRPr/>
          </a:p>
          <a:p>
            <a:pPr marL="0" indent="0">
              <a:buNone/>
            </a:pPr>
            <a:r>
              <a:rPr lang="en"/>
              <a:t>Systems are generally considered a collection of parts that operate as a whole; and those parts are all directly or indirectly connected to each other and the outcomes of those systems. Systems thinking is a conceptual way of seeing the world and exploring the interrelation between parts and wholes, so we can focus on adjusting systems in order to help improve outcomes.</a:t>
            </a:r>
            <a:endParaRPr/>
          </a:p>
          <a:p>
            <a:pPr marL="322160" indent="-245083">
              <a:buClr>
                <a:schemeClr val="dk1"/>
              </a:buClr>
              <a:buSzPts val="12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a58524cad_0_119: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a58524cad_0_119: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7c4a237e03_8_37:notes"/>
          <p:cNvSpPr>
            <a:spLocks noGrp="1" noRot="1" noChangeAspect="1"/>
          </p:cNvSpPr>
          <p:nvPr>
            <p:ph type="sldImg" idx="2"/>
          </p:nvPr>
        </p:nvSpPr>
        <p:spPr>
          <a:xfrm>
            <a:off x="227013" y="9701213"/>
            <a:ext cx="8967787" cy="5043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7c4a237e03_8_37: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buNone/>
            </a:pPr>
            <a:r>
              <a:rPr lang="en"/>
              <a:t>As we explore the topic of the Racial Wealth Inequality today, I would like to revisit for some and introduce to others this very detailed infographic – Government Boosts and Blocks to Build Wealth created by United for a Fair Economy.  It is a mis-step for us to move through conversations of financial capability and fail to acknowledge the historical context of our government's intentional efforts to create a concept of wealth for white people while systematically creating policies to block wealth for people of color.  </a:t>
            </a:r>
            <a:endParaRPr/>
          </a:p>
          <a:p>
            <a:pPr marL="316151" indent="-316151">
              <a:buClr>
                <a:schemeClr val="dk1"/>
              </a:buClr>
              <a:buSzPts val="1200"/>
              <a:buFont typeface="Arial"/>
              <a:buChar char="•"/>
            </a:pPr>
            <a:r>
              <a:rPr lang="en"/>
              <a:t>Aside from what most understand – </a:t>
            </a:r>
            <a:endParaRPr/>
          </a:p>
          <a:p>
            <a:pPr marL="1159224" lvl="1" indent="-316151">
              <a:buClr>
                <a:schemeClr val="dk1"/>
              </a:buClr>
              <a:buSzPts val="1200"/>
              <a:buFont typeface="Arial"/>
              <a:buChar char="•"/>
            </a:pPr>
            <a:r>
              <a:rPr lang="en"/>
              <a:t>slavery, free labor of enslaved Africans to accumulate wealth for whites</a:t>
            </a:r>
            <a:endParaRPr/>
          </a:p>
          <a:p>
            <a:pPr marL="316151" indent="-316151">
              <a:buClr>
                <a:schemeClr val="dk1"/>
              </a:buClr>
              <a:buSzPts val="1200"/>
              <a:buFont typeface="Arial"/>
              <a:buChar char="•"/>
            </a:pPr>
            <a:r>
              <a:rPr lang="en"/>
              <a:t>While this image is hard to read on the screen, I encourage you to review the Boosts and Blocks to Building Wealth.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c09067e0c_0_6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c09067e0c_0_63: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r>
              <a:rPr lang="en"/>
              <a:t>(2002) When participants of the study were asked how much do you think of the wealth is owned by the top 20 percent, the next 20, the next 20, they found that people dramatically underestimated how much wealth the wealthy have, but also dramatically overestimated how much money the poor have.</a:t>
            </a:r>
            <a:endParaRPr/>
          </a:p>
          <a:p>
            <a:pPr marL="0" indent="0">
              <a:buNone/>
            </a:pPr>
            <a:endParaRPr/>
          </a:p>
          <a:p>
            <a:pPr marL="0" indent="0">
              <a:buNone/>
            </a:pPr>
            <a:r>
              <a:rPr lang="en"/>
              <a:t>The top bar is the actual distribution of wealth in the US. As you can see, the share held by the fourth and fifth quintiles are so small, they don't appear on the chart.</a:t>
            </a:r>
            <a:endParaRPr/>
          </a:p>
          <a:p>
            <a:pPr marL="0" indent="0">
              <a:buNone/>
            </a:pPr>
            <a:endParaRPr/>
          </a:p>
          <a:p>
            <a:pPr marL="0" indent="0">
              <a:buNone/>
            </a:pPr>
            <a:r>
              <a:rPr lang="en"/>
              <a:t>These  results demonstrate that Americans appear to drastically underestimate the levels of wealth inequality, suggesting they may simply be unaware of the severity of the gap. Second, just as people have erroneous beliefs about the actual level of wealth inequality, they may also hold overly optimistic beliefs about opportunities for social mobility in the United States. Could this be fueled by economic illiteracy?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c09067e0c_0_7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7c09067e0c_0_73: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lnSpc>
                <a:spcPct val="115000"/>
              </a:lnSpc>
              <a:buNone/>
            </a:pPr>
            <a:r>
              <a:rPr lang="en">
                <a:latin typeface="Georgia"/>
                <a:ea typeface="Georgia"/>
                <a:cs typeface="Georgia"/>
                <a:sym typeface="Georgia"/>
              </a:rPr>
              <a:t>Assumes the playing field is neutral. Without a wider context, the message becomes “You aren’t succeeding because you, individually, are not doing it right”. It’s disempowering, unmotivating and perpetuates the status quo. </a:t>
            </a:r>
            <a:endParaRPr>
              <a:latin typeface="Georgia"/>
              <a:ea typeface="Georgia"/>
              <a:cs typeface="Georgia"/>
              <a:sym typeface="Georgia"/>
            </a:endParaRPr>
          </a:p>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7c09067e0c_0_8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7c09067e0c_0_82: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lnSpc>
                <a:spcPct val="115000"/>
              </a:lnSpc>
              <a:buNone/>
            </a:pPr>
            <a:r>
              <a:rPr lang="en"/>
              <a:t>Our social, political and economic history make a difference in how we see ourselves. How we see ourselves affects our self-efficacy. There is a tape in our head that is telling us that whatever we’re doing, it’s not good enough because those people on TV have made it and I haven’t. When you are able to recognize the institutional obstacles blocking your success, you start to overwrite that tape. Overwriting this tape is how we form new neural pathways. We want them to make individual changes to their financial behaviours and not be weighed down by self-defeating thoughts propped up by poor public policies of the past. We want them to be activated to affect change in the public policy arena. Providing context cuts new pathways in our brain. Building power to changes the rules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7c09067e0c_0_8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7c09067e0c_0_8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a58524cad_1_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7a58524cad_1_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852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a58524cad_1_2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a58524cad_1_2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7c2624d645_11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7c2624d645_11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c2624d645_11_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c2624d645_11_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a58524cad_0_12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a58524cad_0_124: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7c2624d645_11_1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7c2624d645_11_12: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7c2624d645_11_1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7c2624d645_11_1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c2624d645_11_2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7c2624d645_11_22: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7c2624d645_11_2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7c2624d645_11_2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6340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7a58524cad_1_3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7a58524cad_1_3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7c4a237e03_14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7c4a237e03_14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7c09067e0c_2_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7c09067e0c_2_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7c4a237e03_0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7c4a237e03_0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7a58524cad_1_3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7a58524cad_1_3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c3f7ccd62_1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c3f7ccd62_1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r>
              <a:rPr lang="en"/>
              <a:t>Agreements are a more than a vehicle to keep conversations safe and focused. When used to their potential, agreements are an actual tool. Agreements are a tool that support both individuals and group in creating a brave space share information inclusively. We look forward to all participants to honor the following agreements.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7bc726eada_0_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7bc726eada_0_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7c4a237e03_14_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7c4a237e03_14_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7a58524cad_1_4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7a58524cad_1_4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7c4a237e03_0_1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7c4a237e03_0_1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7c4a237e03_0_1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7c4a237e03_0_16: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7c4a237e03_0_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7c4a237e03_0_6: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7c4a237e03_27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7c4a237e03_27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7c4a237e03_27_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7c4a237e03_27_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7c4a237e03_27_1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7c4a237e03_27_1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7c4a237e03_14_1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7c4a237e03_14_1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a58524cad_1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a58524cad_1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7a58524cad_1_4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7a58524cad_1_4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7c03fab89f_4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7c03fab89f_4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7c03fab89f_8_36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7c03fab89f_8_366: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7c2b38119e_2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7c2b38119e_2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7c03fab89f_8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7c03fab89f_8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7c2b38119e_2_38: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7c2b38119e_2_38: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7c2b38119e_2_3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7c2b38119e_2_3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7bd49ebaf1_0_2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7bd49ebaf1_0_23: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sz="10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7c2b38119e_2_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7c2b38119e_2_6: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sz="10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7c03fab89f_14_4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7c03fab89f_14_42: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buNone/>
            </a:pPr>
            <a:endParaRPr/>
          </a:p>
        </p:txBody>
      </p:sp>
      <p:sp>
        <p:nvSpPr>
          <p:cNvPr id="510" name="Google Shape;510;g7c03fab89f_14_42:notes"/>
          <p:cNvSpPr txBox="1">
            <a:spLocks noGrp="1"/>
          </p:cNvSpPr>
          <p:nvPr>
            <p:ph type="sldNum" idx="12"/>
          </p:nvPr>
        </p:nvSpPr>
        <p:spPr>
          <a:xfrm>
            <a:off x="3936768" y="8772669"/>
            <a:ext cx="3011699" cy="463407"/>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
              <a:pPr algn="r"/>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c2624d645_9_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c2624d645_9_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7c2b38119e_2_2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7c2b38119e_2_2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sz="10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7c2b38119e_2_1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7c2b38119e_2_1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7c03fab89f_14_8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7c03fab89f_14_88: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buNone/>
            </a:pPr>
            <a:endParaRPr/>
          </a:p>
        </p:txBody>
      </p:sp>
      <p:sp>
        <p:nvSpPr>
          <p:cNvPr id="534" name="Google Shape;534;g7c03fab89f_14_88:notes"/>
          <p:cNvSpPr txBox="1">
            <a:spLocks noGrp="1"/>
          </p:cNvSpPr>
          <p:nvPr>
            <p:ph type="sldNum" idx="12"/>
          </p:nvPr>
        </p:nvSpPr>
        <p:spPr>
          <a:xfrm>
            <a:off x="3936768" y="8772669"/>
            <a:ext cx="3011699" cy="463407"/>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
              <a:pPr algn="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c03fab89f_14_6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g7c03fab89f_14_68: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buNone/>
            </a:pPr>
            <a:endParaRPr/>
          </a:p>
        </p:txBody>
      </p:sp>
      <p:sp>
        <p:nvSpPr>
          <p:cNvPr id="542" name="Google Shape;542;g7c03fab89f_14_68:notes"/>
          <p:cNvSpPr txBox="1">
            <a:spLocks noGrp="1"/>
          </p:cNvSpPr>
          <p:nvPr>
            <p:ph type="sldNum" idx="12"/>
          </p:nvPr>
        </p:nvSpPr>
        <p:spPr>
          <a:xfrm>
            <a:off x="3936768" y="8772669"/>
            <a:ext cx="3011699" cy="463407"/>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
              <a:pPr algn="r"/>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7bd49ebaf1_0_28: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7bd49ebaf1_0_28: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lgn="ctr">
              <a:buNone/>
            </a:pPr>
            <a:endParaRPr sz="9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7c2b38119e_2_7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7c2b38119e_2_74: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lgn="ctr">
              <a:buNone/>
            </a:pPr>
            <a:endParaRPr sz="9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7c2b38119e_2_8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7c2b38119e_2_8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lgn="ctr">
              <a:buNone/>
            </a:pPr>
            <a:endParaRPr sz="9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7c2b38119e_2_6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7c2b38119e_2_6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lgn="ctr">
              <a:buNone/>
            </a:pPr>
            <a:endParaRPr sz="9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7bd49ebaf1_0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7bd49ebaf1_0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a58524cad_1_2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a58524cad_1_2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extLst>
      <p:ext uri="{BB962C8B-B14F-4D97-AF65-F5344CB8AC3E}">
        <p14:creationId xmlns:p14="http://schemas.microsoft.com/office/powerpoint/2010/main" val="2378163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c2624d645_9_1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c2624d645_9_11: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70</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35477115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701675"/>
            <a:ext cx="6156325" cy="3463925"/>
          </a:xfrm>
        </p:spPr>
      </p:sp>
      <p:sp>
        <p:nvSpPr>
          <p:cNvPr id="3" name="Notes Placeholder 2"/>
          <p:cNvSpPr>
            <a:spLocks noGrp="1"/>
          </p:cNvSpPr>
          <p:nvPr>
            <p:ph type="body" idx="1"/>
          </p:nvPr>
        </p:nvSpPr>
        <p:spPr/>
        <p:txBody>
          <a:bodyPr>
            <a:normAutofit fontScale="85000" lnSpcReduction="20000"/>
          </a:bodyPr>
          <a:lstStyle/>
          <a:p>
            <a:pPr lvl="0"/>
            <a:r>
              <a:rPr lang="en-US" sz="1100" dirty="0"/>
              <a:t>IC$ is a non-profit and we work in partnership with about 40 other social service organizations and affordable housing agencies throughout the Portland Metro area. We are located in the Lloyd Center Mall</a:t>
            </a:r>
          </a:p>
          <a:p>
            <a:r>
              <a:rPr lang="en-US" sz="1100" dirty="0"/>
              <a:t> </a:t>
            </a:r>
          </a:p>
          <a:p>
            <a:pPr lvl="1"/>
            <a:r>
              <a:rPr lang="en-US" sz="1100" u="sng" dirty="0"/>
              <a:t>Financial Education. </a:t>
            </a:r>
            <a:r>
              <a:rPr lang="en-US" sz="1100" dirty="0"/>
              <a:t>This is open to anyone and we have several ways that you can participate in our financial education. </a:t>
            </a:r>
          </a:p>
          <a:p>
            <a:pPr lvl="2"/>
            <a:r>
              <a:rPr lang="en-US" sz="1100" dirty="0"/>
              <a:t>We do </a:t>
            </a:r>
            <a:r>
              <a:rPr lang="en-US" sz="1100" b="1" dirty="0"/>
              <a:t>one on one coaching- </a:t>
            </a:r>
            <a:r>
              <a:rPr lang="en-US" sz="1100" dirty="0"/>
              <a:t>so we are happy to sit down with you and work on whatever you want. We can help you make a budget, pull and review your credit report, set goals and stick to them, etc. All you need to do is contact us to make an appointment.   This is a free service for anyone who needs it.   The most common coaching topics are credit repair and budgeting, and each person decides what they will work on. </a:t>
            </a:r>
          </a:p>
          <a:p>
            <a:pPr lvl="2"/>
            <a:endParaRPr lang="en-US" sz="1100" kern="0" dirty="0">
              <a:solidFill>
                <a:srgbClr val="000000"/>
              </a:solidFill>
              <a:latin typeface="Arial" pitchFamily="18"/>
              <a:ea typeface="Arial Unicode MS" pitchFamily="2"/>
              <a:cs typeface="Tahoma" pitchFamily="2"/>
            </a:endParaRPr>
          </a:p>
          <a:p>
            <a:pPr lvl="2"/>
            <a:r>
              <a:rPr lang="en-US" sz="1100" dirty="0"/>
              <a:t>We have a 4-part workshop series to help you build your basic financial management skills. we offer this series every other month at our office in the Lloyd Center. </a:t>
            </a:r>
            <a:r>
              <a:rPr lang="en-US" sz="1100" u="sng" dirty="0"/>
              <a:t>(hand out fliers).</a:t>
            </a:r>
            <a:r>
              <a:rPr lang="en-US" sz="1100" dirty="0"/>
              <a:t> These classes cover 4 main topics and are applicable to people in any situation- </a:t>
            </a:r>
            <a:r>
              <a:rPr lang="en-US" sz="1100" b="1" dirty="0"/>
              <a:t>hand out flier </a:t>
            </a:r>
            <a:r>
              <a:rPr lang="en-US" sz="1100" dirty="0"/>
              <a:t>with schedule and class topics. </a:t>
            </a:r>
          </a:p>
          <a:p>
            <a:pPr lvl="2"/>
            <a:r>
              <a:rPr lang="en-US" sz="1100" kern="0" dirty="0">
                <a:solidFill>
                  <a:srgbClr val="000000"/>
                </a:solidFill>
                <a:latin typeface="Arial" pitchFamily="18"/>
                <a:ea typeface="Arial Unicode MS" pitchFamily="2"/>
                <a:cs typeface="Tahoma" pitchFamily="2"/>
              </a:rPr>
              <a:t> </a:t>
            </a:r>
          </a:p>
          <a:p>
            <a:pPr lvl="2"/>
            <a:r>
              <a:rPr lang="en-US" sz="1100" dirty="0"/>
              <a:t>In addition, we do seminars, like this one, on specific topics of interest to the community. Popular ones include: Teaching Your Kids about Money, Tackling Student Loan Debt and Dealing with Debt collectors. (see back of flier for upcoming seminars). We often teach these at libraries around town.</a:t>
            </a:r>
          </a:p>
          <a:p>
            <a:pPr lvl="2"/>
            <a:endParaRPr lang="en-US" sz="1100" dirty="0"/>
          </a:p>
          <a:p>
            <a:pPr lvl="2">
              <a:buFont typeface="Arial" pitchFamily="34" charset="0"/>
              <a:buChar char="•"/>
            </a:pPr>
            <a:r>
              <a:rPr lang="en-US" sz="1100" dirty="0"/>
              <a:t> We also have </a:t>
            </a:r>
            <a:r>
              <a:rPr lang="en-US" sz="1100" b="1" dirty="0"/>
              <a:t>a loan program</a:t>
            </a:r>
            <a:r>
              <a:rPr lang="en-US" sz="1100" dirty="0"/>
              <a:t>. We were founded as an alternative to payday lenders and a way of providing access to credit building opportunities since credit can be important for achieving goals. If you have questions about our loans, you can email or call us.</a:t>
            </a:r>
          </a:p>
          <a:p>
            <a:pPr marL="830031" lvl="2" defTabSz="830031">
              <a:buFont typeface="Arial" pitchFamily="34" charset="0"/>
              <a:buChar char="•"/>
              <a:defRPr/>
            </a:pPr>
            <a:r>
              <a:rPr lang="en-US" sz="1100" dirty="0"/>
              <a:t>We also have an asset building  </a:t>
            </a:r>
            <a:r>
              <a:rPr lang="en-US" sz="1100" b="1" dirty="0"/>
              <a:t>matched savings account program</a:t>
            </a:r>
            <a:r>
              <a:rPr lang="en-US" sz="1100" dirty="0"/>
              <a:t>. it is called an IDA or Individual Development Account that helps you save to go to any kind of schooling beyond high school. For every dollar that you save you get that dollar matched with $3 more! It’s a great deal. this program qualified individuals commit to saving a set amount of money every month, which is at least $25 per month, enroll in IC$ financial education workshops and education planning sessions and receive a three to one match that can be used for tuition or school/certificate fees and expenses. This program is open for anyone to apply! </a:t>
            </a:r>
            <a:r>
              <a:rPr lang="en-US" sz="1100" u="sng" dirty="0"/>
              <a:t>Pass out IDA flier.</a:t>
            </a:r>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71</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11820168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in mind there</a:t>
            </a:r>
            <a:r>
              <a:rPr lang="en-US" baseline="0" dirty="0" smtClean="0"/>
              <a:t> are State and Federal requirements at play.</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72</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27681274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701675"/>
            <a:ext cx="46164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73</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29277767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74</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2154548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its complicated!!!!!! It changes every year and its moving target.</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75</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8029588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example if for standard deductions. It may not be true for joint filing families. This is where is get complicated. </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77</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31240247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Tax</a:t>
            </a:r>
            <a:r>
              <a:rPr lang="en-US" dirty="0"/>
              <a:t> credits and </a:t>
            </a:r>
            <a:r>
              <a:rPr lang="en-US" b="1" dirty="0"/>
              <a:t>deductions are</a:t>
            </a:r>
            <a:r>
              <a:rPr lang="en-US" dirty="0"/>
              <a:t> commonly confused, but each </a:t>
            </a:r>
            <a:r>
              <a:rPr lang="en-US" b="1" dirty="0"/>
              <a:t>affect your refund</a:t>
            </a:r>
            <a:r>
              <a:rPr lang="en-US" dirty="0"/>
              <a:t> in a different way.  Both </a:t>
            </a:r>
            <a:r>
              <a:rPr lang="en-US" b="1" dirty="0"/>
              <a:t>deductions</a:t>
            </a:r>
            <a:r>
              <a:rPr lang="en-US" dirty="0"/>
              <a:t> and </a:t>
            </a:r>
            <a:r>
              <a:rPr lang="en-US" b="1" dirty="0"/>
              <a:t>credits</a:t>
            </a:r>
            <a:r>
              <a:rPr lang="en-US" dirty="0"/>
              <a:t> lower your </a:t>
            </a:r>
            <a:r>
              <a:rPr lang="en-US" b="1" dirty="0"/>
              <a:t>tax</a:t>
            </a:r>
            <a:r>
              <a:rPr lang="en-US" dirty="0"/>
              <a:t> bill, but they work in different ways. </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78</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7133155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701675"/>
            <a:ext cx="6156325" cy="3463925"/>
          </a:xfrm>
        </p:spPr>
      </p:sp>
      <p:sp>
        <p:nvSpPr>
          <p:cNvPr id="3" name="Notes Placeholder 2"/>
          <p:cNvSpPr>
            <a:spLocks noGrp="1"/>
          </p:cNvSpPr>
          <p:nvPr>
            <p:ph type="body" idx="1"/>
          </p:nvPr>
        </p:nvSpPr>
        <p:spPr/>
        <p:txBody>
          <a:bodyPr/>
          <a:lstStyle/>
          <a:p>
            <a:pPr marL="0" indent="0">
              <a:buNone/>
            </a:pPr>
            <a:r>
              <a:rPr lang="en-US" sz="1100" dirty="0"/>
              <a:t>SOL: </a:t>
            </a:r>
          </a:p>
          <a:p>
            <a:pPr marL="196069" indent="-196069"/>
            <a:r>
              <a:rPr lang="en-US" sz="1100" dirty="0"/>
              <a:t>Taxpayer can file return to claim benefits such as refundable credits or overpayment of withholding taxes.</a:t>
            </a:r>
          </a:p>
          <a:p>
            <a:pPr marL="196069" indent="-196069"/>
            <a:r>
              <a:rPr lang="en-US" sz="1100" dirty="0"/>
              <a:t>IRS cannot issue a refund check after 3 years.</a:t>
            </a:r>
          </a:p>
          <a:p>
            <a:pPr marL="196069" indent="-196069"/>
            <a:r>
              <a:rPr lang="en-US" sz="1100" dirty="0"/>
              <a:t>IRS can only assess and collect outstanding balances for 3 years from date return is filed.  ** No SOL for IRS collecting tax if return was never filed! **</a:t>
            </a:r>
          </a:p>
          <a:p>
            <a:pPr rtl="0"/>
            <a:r>
              <a:rPr lang="en-US" dirty="0"/>
              <a:t>You </a:t>
            </a:r>
            <a:r>
              <a:rPr lang="en-US" b="1" dirty="0"/>
              <a:t>must file</a:t>
            </a:r>
            <a:r>
              <a:rPr lang="en-US" dirty="0"/>
              <a:t> a 2018 </a:t>
            </a:r>
            <a:r>
              <a:rPr lang="en-US" b="1" dirty="0"/>
              <a:t>tax</a:t>
            </a:r>
            <a:r>
              <a:rPr lang="en-US" dirty="0"/>
              <a:t> return in any of the following circumstances </a:t>
            </a:r>
            <a:r>
              <a:rPr lang="en-US" b="1" dirty="0"/>
              <a:t>if</a:t>
            </a:r>
            <a:r>
              <a:rPr lang="en-US" dirty="0"/>
              <a:t> you're single, </a:t>
            </a:r>
            <a:r>
              <a:rPr lang="en-US" b="1" dirty="0"/>
              <a:t>if</a:t>
            </a:r>
            <a:r>
              <a:rPr lang="en-US" dirty="0"/>
              <a:t> someone else can claim you as a dependent, and </a:t>
            </a:r>
            <a:r>
              <a:rPr lang="en-US" b="1" dirty="0"/>
              <a:t>if</a:t>
            </a:r>
            <a:r>
              <a:rPr lang="en-US" dirty="0"/>
              <a:t> you're not age 65 or older or blind: Your unearned </a:t>
            </a:r>
            <a:r>
              <a:rPr lang="en-US" b="1" dirty="0"/>
              <a:t>income was</a:t>
            </a:r>
            <a:r>
              <a:rPr lang="en-US" dirty="0"/>
              <a:t> more than $1,050. ... Your gross </a:t>
            </a:r>
            <a:r>
              <a:rPr lang="en-US" b="1" dirty="0"/>
              <a:t>income was</a:t>
            </a:r>
            <a:r>
              <a:rPr lang="en-US" dirty="0"/>
              <a:t> more than $1,050 or $350 plus your earned </a:t>
            </a:r>
            <a:r>
              <a:rPr lang="en-US" b="1" dirty="0"/>
              <a:t>income</a:t>
            </a:r>
            <a:r>
              <a:rPr lang="en-US" dirty="0"/>
              <a:t>, whichever is greater</a:t>
            </a:r>
            <a:endParaRPr lang="en-US" b="0" dirty="0" smtClean="0">
              <a:effectLst/>
            </a:endParaRPr>
          </a:p>
          <a:p>
            <a:r>
              <a:rPr lang="en-US" baseline="0" dirty="0" smtClean="0"/>
              <a:t>Filing your taxes protects  social security and prevents taxes identity theft.</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79</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30552448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Taxes are important</a:t>
            </a:r>
            <a:r>
              <a:rPr lang="en-US" baseline="0" dirty="0" smtClean="0"/>
              <a:t> to file to access some services like FAFSA, immigration, buying a home</a:t>
            </a:r>
          </a:p>
          <a:p>
            <a:r>
              <a:rPr lang="en-US" dirty="0"/>
              <a:t>The consequences of unpaid taxes vary significantly depended upon the situation of the taxpayer. One of the biggest consideration factors is whether taxes have been filed. The total penalty for having unfiled </a:t>
            </a:r>
            <a:r>
              <a:rPr lang="en-US" i="1" u="sng" dirty="0"/>
              <a:t>and</a:t>
            </a:r>
            <a:r>
              <a:rPr lang="en-US" dirty="0"/>
              <a:t> unpaid taxes is 10x greater than having unpaid taxes alone. If taxes remain unpaid, the IRS and most states follow a standard collection procedure for most taxpayers that often ends with liens and levies. If you filed an extension to file taxes then the failure-to-pay penalty will not be charged if 90%of the taxes owed are paid by the original due date and the remaining balance is paid by the due date of the extension.</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81</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975696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c2624d645_9_2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c2624d645_9_23: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is Yes</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82</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11997986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the group what is an ITIN? Answer Individual Taxpayer Identification Number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83</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2899481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Citizens aren’t the only ones who pay taxes in the U.S. Immigrants who are authorized to work in this country are required to pay the same federal and state income taxes that citizens do, and undocumented immigrants pay billions of dollars in taxes each year — often for public benefit programs that they are unable to use. </a:t>
            </a:r>
          </a:p>
          <a:p>
            <a:r>
              <a:rPr lang="en-US" dirty="0"/>
              <a:t>Filing a tax return and paying taxes to the U.S. does not entitle nonresident aliens or undocumented workers to claim Social Security benefits, but there are other benefits to filing tax returns. According to the </a:t>
            </a:r>
            <a:r>
              <a:rPr lang="en-US" dirty="0">
                <a:hlinkClick r:id="rId3"/>
              </a:rPr>
              <a:t>National Immigration Law Center,</a:t>
            </a:r>
            <a:r>
              <a:rPr lang="en-US" dirty="0"/>
              <a:t> paying taxes:</a:t>
            </a:r>
          </a:p>
          <a:p>
            <a:r>
              <a:rPr lang="en-US" dirty="0"/>
              <a:t>Demonstrates compliance with federal tax laws</a:t>
            </a:r>
          </a:p>
          <a:p>
            <a:r>
              <a:rPr lang="en-US" dirty="0"/>
              <a:t>Gives immigrants who want to legalize their immigration status and become a citizen an opportunity to prove they have a strong desire to remain in the country  </a:t>
            </a:r>
          </a:p>
          <a:p>
            <a:r>
              <a:rPr lang="en-US" dirty="0"/>
              <a:t>Document work history and physical presence in the U.S.</a:t>
            </a:r>
          </a:p>
          <a:p>
            <a:r>
              <a:rPr lang="en-US" dirty="0"/>
              <a:t>Claim certain tax benefits, such as the Child Tax Credit</a:t>
            </a:r>
          </a:p>
          <a:p>
            <a:r>
              <a:rPr lang="en-US" dirty="0"/>
              <a:t>Claim insurance premium tax credits for children who are U.S. citizens</a:t>
            </a:r>
          </a:p>
          <a:p>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84</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19412223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85</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26864292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Form W-4 is an Internal Revenue Service tax form completed by an employee in the United States. The employer calculate how much federal income tax is to be withheld from your paycheck. There a new state w4 form that again you should consult with a tax professional to get direction on how to fill out this form. Beware there is a new W4 form available 2020 and Oregon has a new form. Please consult a tax professional to fill out the new forms.</a:t>
            </a:r>
            <a:endParaRPr lang="en-US" b="0" dirty="0" smtClean="0">
              <a:effectLst/>
            </a:endParaRPr>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88</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5069654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W2</a:t>
            </a:r>
            <a:r>
              <a:rPr lang="en-US" baseline="0" dirty="0" smtClean="0"/>
              <a:t> is what the employer reports the total income withholding for the tax year. You use this information to prepare taxes.</a:t>
            </a:r>
          </a:p>
          <a:p>
            <a:endParaRPr lang="en-US" baseline="0" dirty="0" smtClean="0"/>
          </a:p>
          <a:p>
            <a:r>
              <a:rPr lang="en-US" baseline="0" dirty="0" smtClean="0"/>
              <a:t>W4 if the employees request to employer to indicate how much to withhold from paycheck.</a:t>
            </a:r>
          </a:p>
          <a:p>
            <a:r>
              <a:rPr lang="en-US" baseline="0" dirty="0" smtClean="0"/>
              <a:t>1099MISC if general for contracted worker and other use</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89</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21471004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701675"/>
            <a:ext cx="4616450" cy="3463925"/>
          </a:xfrm>
        </p:spPr>
      </p:sp>
      <p:sp>
        <p:nvSpPr>
          <p:cNvPr id="3" name="Notes Placeholder 2"/>
          <p:cNvSpPr>
            <a:spLocks noGrp="1"/>
          </p:cNvSpPr>
          <p:nvPr>
            <p:ph type="body" idx="1"/>
          </p:nvPr>
        </p:nvSpPr>
        <p:spPr/>
        <p:txBody>
          <a:bodyPr>
            <a:normAutofit/>
          </a:bodyPr>
          <a:lstStyle/>
          <a:p>
            <a:r>
              <a:rPr lang="en-US" dirty="0" smtClean="0"/>
              <a:t>Pass out</a:t>
            </a:r>
            <a:r>
              <a:rPr lang="en-US" baseline="0" dirty="0" smtClean="0"/>
              <a:t> check list of what to bring Helping Saver be prepared to file taxes is helpful.</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90</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11289335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Education</a:t>
            </a:r>
            <a:r>
              <a:rPr lang="en-US" baseline="0" dirty="0" smtClean="0"/>
              <a:t> on the difference between Tax and nontaxable income</a:t>
            </a:r>
            <a:endParaRPr lang="en-US" dirty="0" smtClean="0"/>
          </a:p>
          <a:p>
            <a:endParaRPr lang="en-US" dirty="0" smtClean="0"/>
          </a:p>
          <a:p>
            <a:r>
              <a:rPr lang="en-US" sz="1100" dirty="0"/>
              <a:t>What qualifies a nontaxable income:</a:t>
            </a:r>
          </a:p>
          <a:p>
            <a:pPr marL="0" indent="0">
              <a:buNone/>
            </a:pPr>
            <a:r>
              <a:rPr lang="en-US" sz="1100" dirty="0"/>
              <a:t>More categories of </a:t>
            </a:r>
            <a:r>
              <a:rPr lang="en-US" sz="1100" b="1" dirty="0"/>
              <a:t>non</a:t>
            </a:r>
            <a:r>
              <a:rPr lang="en-US" sz="1100" dirty="0"/>
              <a:t>-</a:t>
            </a:r>
            <a:r>
              <a:rPr lang="en-US" sz="1100" b="1" dirty="0"/>
              <a:t>taxable income</a:t>
            </a:r>
            <a:r>
              <a:rPr lang="en-US" sz="1100" dirty="0"/>
              <a:t>. Child support payments; gifts, bequests and inheritances; welfare benefits; damage awards for physical injury or sickness; cash rebates from a dealer or manufacturer for an item you buy; and reimbursements for qualified adoption expenses. </a:t>
            </a:r>
            <a:endParaRPr lang="en-US" sz="1100"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91</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11961940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701675"/>
            <a:ext cx="4616450" cy="3463925"/>
          </a:xfrm>
        </p:spPr>
      </p:sp>
      <p:sp>
        <p:nvSpPr>
          <p:cNvPr id="3" name="Notes Placeholder 2"/>
          <p:cNvSpPr>
            <a:spLocks noGrp="1"/>
          </p:cNvSpPr>
          <p:nvPr>
            <p:ph type="body" idx="1"/>
          </p:nvPr>
        </p:nvSpPr>
        <p:spPr/>
        <p:txBody>
          <a:bodyPr/>
          <a:lstStyle/>
          <a:p>
            <a:pPr marL="0" indent="0">
              <a:buNone/>
            </a:pPr>
            <a:r>
              <a:rPr lang="en-US" dirty="0" smtClean="0"/>
              <a:t>Keeping</a:t>
            </a:r>
            <a:r>
              <a:rPr lang="en-US" baseline="0" dirty="0" smtClean="0"/>
              <a:t> proper documentation is important to growing your refund.</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92</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13976658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93</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2207030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c2624d645_9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7c2624d645_9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Oregon College Saving Plan: All </a:t>
            </a:r>
            <a:r>
              <a:rPr lang="en-US" b="1" dirty="0"/>
              <a:t>Oregon</a:t>
            </a:r>
            <a:r>
              <a:rPr lang="en-US" dirty="0"/>
              <a:t> taxpayers are eligible to receive a state income tax </a:t>
            </a:r>
            <a:r>
              <a:rPr lang="en-US" b="1" dirty="0"/>
              <a:t>credit</a:t>
            </a:r>
            <a:r>
              <a:rPr lang="en-US" dirty="0"/>
              <a:t> up to $300 for joint filers and up to $150 for single filers on contributions made to their </a:t>
            </a:r>
            <a:r>
              <a:rPr lang="en-US" b="1" dirty="0"/>
              <a:t>Oregon College Savings Plan</a:t>
            </a:r>
            <a:r>
              <a:rPr lang="en-US" dirty="0"/>
              <a:t> account.</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94</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42681991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at your table</a:t>
            </a:r>
          </a:p>
          <a:p>
            <a:endParaRPr lang="en-US" dirty="0"/>
          </a:p>
          <a:p>
            <a:endParaRPr lang="en-US" dirty="0"/>
          </a:p>
          <a:p>
            <a:r>
              <a:rPr lang="en-US" dirty="0"/>
              <a:t>The </a:t>
            </a:r>
            <a:r>
              <a:rPr lang="en-US" b="1" dirty="0"/>
              <a:t>Earned Income Tax Credit</a:t>
            </a:r>
            <a:r>
              <a:rPr lang="en-US" dirty="0"/>
              <a:t> (</a:t>
            </a:r>
            <a:r>
              <a:rPr lang="en-US" b="1" dirty="0"/>
              <a:t>EIC</a:t>
            </a:r>
            <a:r>
              <a:rPr lang="en-US" dirty="0"/>
              <a:t> or </a:t>
            </a:r>
            <a:r>
              <a:rPr lang="en-US" b="1" dirty="0"/>
              <a:t>EITC</a:t>
            </a:r>
            <a:r>
              <a:rPr lang="en-US" dirty="0"/>
              <a:t>) is a refundable </a:t>
            </a:r>
            <a:r>
              <a:rPr lang="en-US" b="1" dirty="0"/>
              <a:t>credit</a:t>
            </a:r>
            <a:r>
              <a:rPr lang="en-US" dirty="0"/>
              <a:t> for workers who earn low or moderate incomes. ... If you qualify for the </a:t>
            </a:r>
            <a:r>
              <a:rPr lang="en-US" b="1" dirty="0"/>
              <a:t>Earned Income Tax Credit</a:t>
            </a:r>
            <a:r>
              <a:rPr lang="en-US" dirty="0"/>
              <a:t> you can reduce your taxes and increase your tax refund. The </a:t>
            </a:r>
            <a:r>
              <a:rPr lang="en-US" b="1" dirty="0"/>
              <a:t>EITC</a:t>
            </a:r>
            <a:r>
              <a:rPr lang="en-US" dirty="0"/>
              <a:t> allows more </a:t>
            </a:r>
            <a:r>
              <a:rPr lang="en-US" b="1" dirty="0"/>
              <a:t>working</a:t>
            </a:r>
            <a:r>
              <a:rPr lang="en-US" dirty="0"/>
              <a:t> people and their families to keep more of their hard-earned money.</a:t>
            </a:r>
          </a:p>
          <a:p>
            <a:r>
              <a:rPr lang="en-US" sz="2400" b="1" dirty="0"/>
              <a:t>Oregon ranks last in EITC participation, It estimated that Oregonians leave 130 million dollars unclaimed</a:t>
            </a:r>
            <a:r>
              <a:rPr lang="en-US" dirty="0"/>
              <a:t>.</a:t>
            </a:r>
          </a:p>
          <a:p>
            <a:r>
              <a:rPr lang="en-US" dirty="0"/>
              <a:t>Oregon College saving plan up to contribution to 529 plan up to $300 </a:t>
            </a:r>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95</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10802011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 prepaid cards mentioned before.</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96</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12985506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 prepaid cards mentioned before.</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97</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11576336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hangingPunct="0"/>
            <a:r>
              <a:rPr lang="en-US" sz="1100" dirty="0"/>
              <a:t>As Americans rush to file their taxes by </a:t>
            </a:r>
            <a:r>
              <a:rPr lang="en-US" sz="1100" u="sng" dirty="0">
                <a:hlinkClick r:id="rId3"/>
              </a:rPr>
              <a:t>today’s deadline</a:t>
            </a:r>
            <a:r>
              <a:rPr lang="en-US" sz="1100" dirty="0"/>
              <a:t>, many of them will take advantage of the tax breaks afforded them by the U.S. government. The government allows us to reduce our tax burden by taking deductions for things such as home mortgage interest and individual retirement accounts.</a:t>
            </a:r>
          </a:p>
          <a:p>
            <a:pPr lvl="0" hangingPunct="0"/>
            <a:r>
              <a:rPr lang="en-US" sz="1100" dirty="0"/>
              <a:t>But these benefits won’t help all Americans. These benefits may have value — such as encouraging Americans to save and invest — but those benefits disproportionately help whites and provide less to people of color.</a:t>
            </a:r>
          </a:p>
          <a:p>
            <a:pPr lvl="0" hangingPunct="0"/>
            <a:r>
              <a:rPr lang="en-US" sz="1100" dirty="0"/>
              <a:t>Racial disparities in tax treatment begin at home. For most homeowners, their home is far and away their biggest and most important financial asset. However, racial minorities are less likely to own a home, and, if they do, tend to own one of lower value.</a:t>
            </a:r>
          </a:p>
          <a:p>
            <a:r>
              <a:rPr lang="en-US" sz="1100" dirty="0"/>
              <a:t>In 2012, three-fourths of white families </a:t>
            </a:r>
            <a:r>
              <a:rPr lang="en-US" sz="1100" u="sng" dirty="0">
                <a:hlinkClick r:id="rId4"/>
              </a:rPr>
              <a:t>owned a home</a:t>
            </a:r>
            <a:r>
              <a:rPr lang="en-US" sz="1100" dirty="0"/>
              <a:t>, compared to less than half of blacks and Hispanics. The median home value among white homeowners is </a:t>
            </a:r>
            <a:r>
              <a:rPr lang="en-US" sz="1100" u="sng" dirty="0">
                <a:hlinkClick r:id="rId5"/>
              </a:rPr>
              <a:t>$45,000 more</a:t>
            </a:r>
            <a:r>
              <a:rPr lang="en-US" sz="1100" dirty="0"/>
              <a:t> than that among black homeowners</a:t>
            </a:r>
          </a:p>
          <a:p>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98</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24863794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701675"/>
            <a:ext cx="4616450" cy="3463925"/>
          </a:xfrm>
        </p:spPr>
      </p:sp>
      <p:sp>
        <p:nvSpPr>
          <p:cNvPr id="3" name="Notes Placeholder 2"/>
          <p:cNvSpPr>
            <a:spLocks noGrp="1"/>
          </p:cNvSpPr>
          <p:nvPr>
            <p:ph type="body" idx="1"/>
          </p:nvPr>
        </p:nvSpPr>
        <p:spPr/>
        <p:txBody>
          <a:bodyPr>
            <a:normAutofit fontScale="85000" lnSpcReduction="20000"/>
          </a:bodyPr>
          <a:lstStyle/>
          <a:p>
            <a:pPr lvl="1"/>
            <a:r>
              <a:rPr lang="en-US" sz="1100" dirty="0"/>
              <a:t>Ask the group if they have methods that they use to save money. Some examples include:</a:t>
            </a:r>
          </a:p>
          <a:p>
            <a:pPr lvl="1"/>
            <a:endParaRPr lang="en-US" sz="1100" dirty="0"/>
          </a:p>
          <a:p>
            <a:pPr lvl="1">
              <a:buFont typeface="Arial" pitchFamily="34" charset="0"/>
              <a:buChar char="•"/>
            </a:pPr>
            <a:r>
              <a:rPr lang="en-US" sz="1100" dirty="0"/>
              <a:t>Savings Accounts</a:t>
            </a:r>
          </a:p>
          <a:p>
            <a:pPr lvl="1">
              <a:buFont typeface="Arial" pitchFamily="34" charset="0"/>
              <a:buChar char="•"/>
            </a:pPr>
            <a:r>
              <a:rPr lang="en-US" sz="1100" dirty="0"/>
              <a:t>CDs. Certificates of deposit (CDs) is money you set aside for a set time—usually a preset period from six months to five years. The bank pays you interest until the maturity of your CD and at the end of the term you can cash in your CD or roll over to a new CD (you must tell the bank what you’ve decided before the CD matures). You can't add to or withdraw from CDs during the term- there is usually a penalty for withdrawing early and you forfeit earned interest. However, CDs usually have a higher interest than savings accounts or money markets, typically with the highest rates for the longest terms.</a:t>
            </a:r>
          </a:p>
          <a:p>
            <a:pPr lvl="1">
              <a:buFont typeface="Arial" pitchFamily="34" charset="0"/>
              <a:buChar char="•"/>
            </a:pPr>
            <a:r>
              <a:rPr lang="en-US" sz="1100" dirty="0"/>
              <a:t>US Savings Bonds. US Savings Bonds are savings instruments issued by the U.S. government’s Department of Treasury. You can purchase them at most banks or online at </a:t>
            </a:r>
            <a:r>
              <a:rPr lang="en-US" sz="1100" u="sng" dirty="0">
                <a:hlinkClick r:id="rId3"/>
              </a:rPr>
              <a:t>Treasury Direct</a:t>
            </a:r>
            <a:r>
              <a:rPr lang="en-US" sz="1100" dirty="0"/>
              <a:t> in increments of $50 and there is no fee (you spend $50 for a $50 bond). You can redeem your bonds anytime after 12 months and they grow in value for up to 30 years. Interest accrues every month, but will not be distributed until you redeem the bond. The interest is also compounded every 6 months. This means that every six months you will get interest on both the principal AND the interest for the previous 6 months. Savings bonds can be redeemed at your local bank, credit union, savings &amp; loan or similar institution. You will be asked to present identification and sign the back of each bond you want to redeem, and the financial institution will certify your signature. You can also purchase bonds as gifts for other people- all you need is their name. You have to provide your Social Security Number to make the purchase, but you do not need the Social Security Number of the </a:t>
            </a:r>
            <a:r>
              <a:rPr lang="en-US" sz="1100" dirty="0" err="1"/>
              <a:t>giftee</a:t>
            </a:r>
            <a:r>
              <a:rPr lang="en-US" sz="1100" dirty="0"/>
              <a:t>.</a:t>
            </a:r>
          </a:p>
          <a:p>
            <a:pPr lvl="1">
              <a:buFont typeface="Arial" pitchFamily="34" charset="0"/>
              <a:buChar char="•"/>
            </a:pPr>
            <a:r>
              <a:rPr lang="en-US" sz="1100" dirty="0"/>
              <a:t>Piggy Banks!</a:t>
            </a:r>
          </a:p>
          <a:p>
            <a:pPr lvl="1"/>
            <a:r>
              <a:rPr lang="en-US" sz="1100" dirty="0"/>
              <a:t>Individual Development Accounts. Individual Development Accounts (IDAs) are matched savings accounts that can be used only for purchasing a first home, capitalizing a small business, or for educational or job training expenses. There are IDA accounts offered around the city. Innovative Changes offers education IDAs where you receive a $3 for every $1 you save for your education. To look up an IDA program near you visit: vidaoregon.org</a:t>
            </a:r>
          </a:p>
          <a:p>
            <a:pPr lvl="1">
              <a:buFont typeface="Arial" pitchFamily="34" charset="0"/>
              <a:buChar char="•"/>
            </a:pPr>
            <a:r>
              <a:rPr lang="en-US" sz="1100" dirty="0"/>
              <a:t>Smartypig.com an online savings account that helps you save for goals that you identify. With higher interest rate then your traditional bank savings account</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99</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25603192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IDA savers</a:t>
            </a:r>
            <a:r>
              <a:rPr lang="en-US" baseline="0" dirty="0" smtClean="0"/>
              <a:t> can </a:t>
            </a:r>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100</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19472025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701675"/>
            <a:ext cx="4616450" cy="3463925"/>
          </a:xfrm>
        </p:spPr>
      </p:sp>
      <p:sp>
        <p:nvSpPr>
          <p:cNvPr id="3" name="Notes Placeholder 2"/>
          <p:cNvSpPr>
            <a:spLocks noGrp="1"/>
          </p:cNvSpPr>
          <p:nvPr>
            <p:ph type="body" idx="1"/>
          </p:nvPr>
        </p:nvSpPr>
        <p:spPr/>
        <p:txBody>
          <a:bodyPr>
            <a:normAutofit/>
          </a:bodyPr>
          <a:lstStyle/>
          <a:p>
            <a:r>
              <a:rPr lang="en-US" sz="1400" dirty="0"/>
              <a:t>Legal Aid Services of Oregon</a:t>
            </a:r>
          </a:p>
          <a:p>
            <a:r>
              <a:rPr lang="en-US" sz="1400" dirty="0"/>
              <a:t>Legal Sid Services of Oregon is an independent non-profit law firm that provides statewide legal serviced to low income clients free of charge. The Statewide Tax Clinic is designed to help people who cannot afford a private attorney. </a:t>
            </a:r>
          </a:p>
          <a:p>
            <a:pPr marL="0" indent="0">
              <a:buNone/>
            </a:pPr>
            <a:r>
              <a:rPr lang="en-US" sz="1400" dirty="0"/>
              <a:t>They can help people with:</a:t>
            </a:r>
          </a:p>
          <a:p>
            <a:pPr marL="0" indent="0">
              <a:buNone/>
            </a:pPr>
            <a:r>
              <a:rPr lang="en-US" sz="1400" dirty="0"/>
              <a:t>Represent clients in Tax Court</a:t>
            </a:r>
          </a:p>
          <a:p>
            <a:pPr marL="0" indent="0">
              <a:buNone/>
            </a:pPr>
            <a:r>
              <a:rPr lang="en-US" sz="1400" dirty="0"/>
              <a:t>Stop liens and levies</a:t>
            </a:r>
          </a:p>
          <a:p>
            <a:pPr marL="0" indent="0">
              <a:buNone/>
            </a:pPr>
            <a:r>
              <a:rPr lang="en-US" sz="1400" dirty="0"/>
              <a:t>Assist with audits</a:t>
            </a:r>
          </a:p>
          <a:p>
            <a:pPr marL="0" indent="0">
              <a:buNone/>
            </a:pPr>
            <a:r>
              <a:rPr lang="en-US" sz="1400" dirty="0"/>
              <a:t>Appeals Earned Income Credit denials </a:t>
            </a:r>
          </a:p>
          <a:p>
            <a:pPr marL="0" indent="0">
              <a:buNone/>
            </a:pPr>
            <a:r>
              <a:rPr lang="en-US" sz="1400" dirty="0"/>
              <a:t>Settle tax debts</a:t>
            </a:r>
          </a:p>
          <a:p>
            <a:pPr marL="0" indent="0">
              <a:buNone/>
            </a:pPr>
            <a:r>
              <a:rPr lang="en-US" sz="1400" dirty="0"/>
              <a:t>Help with innocent Spouse Relief and Injured Spouse claims.</a:t>
            </a:r>
          </a:p>
          <a:p>
            <a:pPr marL="0" indent="0">
              <a:buNone/>
            </a:pPr>
            <a:r>
              <a:rPr lang="en-US" sz="1400" dirty="0"/>
              <a:t>You can access this resource by calling the number on the slide. CASH Oregon can do client screening for the lawyers on Thursdays Only after 4Pm. Call the number listed to intakes </a:t>
            </a:r>
            <a:endParaRPr lang="en-US" sz="1400"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102</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32457499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30031" rtl="0" eaLnBrk="1" fontAlgn="auto" latinLnBrk="0" hangingPunct="0">
              <a:lnSpc>
                <a:spcPct val="100000"/>
              </a:lnSpc>
              <a:spcBef>
                <a:spcPts val="0"/>
              </a:spcBef>
              <a:spcAft>
                <a:spcPts val="0"/>
              </a:spcAft>
              <a:buClrTx/>
              <a:buSzTx/>
              <a:buFontTx/>
              <a:buNone/>
              <a:tabLst/>
              <a:defRPr/>
            </a:pPr>
            <a:fld id="{62EF356B-AE6A-4215-920C-9F8FA122526F}" type="slidenum">
              <a:rPr kumimoji="0" lang="en-US" sz="1300" b="0" i="0" u="none" strike="noStrike" kern="1200" cap="none" spc="0" normalizeH="0" baseline="0" noProof="0" smtClean="0">
                <a:ln>
                  <a:noFill/>
                </a:ln>
                <a:solidFill>
                  <a:srgbClr val="000000"/>
                </a:solidFill>
                <a:effectLst/>
                <a:uLnTx/>
                <a:uFillTx/>
                <a:latin typeface="Times New Roman" pitchFamily="18"/>
                <a:cs typeface="Tahoma" pitchFamily="2"/>
              </a:rPr>
              <a:pPr marL="0" marR="0" lvl="0" indent="0" algn="r" defTabSz="830031" rtl="0" eaLnBrk="1" fontAlgn="auto" latinLnBrk="0" hangingPunct="0">
                <a:lnSpc>
                  <a:spcPct val="100000"/>
                </a:lnSpc>
                <a:spcBef>
                  <a:spcPts val="0"/>
                </a:spcBef>
                <a:spcAft>
                  <a:spcPts val="0"/>
                </a:spcAft>
                <a:buClrTx/>
                <a:buSzTx/>
                <a:buFontTx/>
                <a:buNone/>
                <a:tabLst/>
                <a:defRPr/>
              </a:pPr>
              <a:t>103</a:t>
            </a:fld>
            <a:endParaRPr kumimoji="0" lang="en-US" sz="1300" b="0" i="0" u="none" strike="noStrike" kern="1200" cap="none" spc="0" normalizeH="0" baseline="0" noProof="0" dirty="0">
              <a:ln>
                <a:noFill/>
              </a:ln>
              <a:solidFill>
                <a:srgbClr val="000000"/>
              </a:solidFill>
              <a:effectLst/>
              <a:uLnTx/>
              <a:uFillTx/>
              <a:latin typeface="Times New Roman" pitchFamily="18"/>
              <a:cs typeface="Tahoma" pitchFamily="2"/>
            </a:endParaRPr>
          </a:p>
        </p:txBody>
      </p:sp>
    </p:spTree>
    <p:extLst>
      <p:ext uri="{BB962C8B-B14F-4D97-AF65-F5344CB8AC3E}">
        <p14:creationId xmlns:p14="http://schemas.microsoft.com/office/powerpoint/2010/main" val="19958449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7a58524cad_1_5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7a58524cad_1_55: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8600"/>
              <a:buNone/>
              <a:defRPr sz="8600">
                <a:solidFill>
                  <a:schemeClr val="dk2"/>
                </a:solidFill>
              </a:defRPr>
            </a:lvl1pPr>
            <a:lvl2pPr lvl="1" algn="ctr" rtl="0">
              <a:spcBef>
                <a:spcPts val="0"/>
              </a:spcBef>
              <a:spcAft>
                <a:spcPts val="0"/>
              </a:spcAft>
              <a:buClr>
                <a:schemeClr val="dk2"/>
              </a:buClr>
              <a:buSzPts val="8600"/>
              <a:buNone/>
              <a:defRPr sz="8600">
                <a:solidFill>
                  <a:schemeClr val="dk2"/>
                </a:solidFill>
              </a:defRPr>
            </a:lvl2pPr>
            <a:lvl3pPr lvl="2" algn="ctr" rtl="0">
              <a:spcBef>
                <a:spcPts val="0"/>
              </a:spcBef>
              <a:spcAft>
                <a:spcPts val="0"/>
              </a:spcAft>
              <a:buClr>
                <a:schemeClr val="dk2"/>
              </a:buClr>
              <a:buSzPts val="8600"/>
              <a:buNone/>
              <a:defRPr sz="8600">
                <a:solidFill>
                  <a:schemeClr val="dk2"/>
                </a:solidFill>
              </a:defRPr>
            </a:lvl3pPr>
            <a:lvl4pPr lvl="3" algn="ctr" rtl="0">
              <a:spcBef>
                <a:spcPts val="0"/>
              </a:spcBef>
              <a:spcAft>
                <a:spcPts val="0"/>
              </a:spcAft>
              <a:buClr>
                <a:schemeClr val="dk2"/>
              </a:buClr>
              <a:buSzPts val="8600"/>
              <a:buNone/>
              <a:defRPr sz="8600">
                <a:solidFill>
                  <a:schemeClr val="dk2"/>
                </a:solidFill>
              </a:defRPr>
            </a:lvl4pPr>
            <a:lvl5pPr lvl="4" algn="ctr" rtl="0">
              <a:spcBef>
                <a:spcPts val="0"/>
              </a:spcBef>
              <a:spcAft>
                <a:spcPts val="0"/>
              </a:spcAft>
              <a:buClr>
                <a:schemeClr val="dk2"/>
              </a:buClr>
              <a:buSzPts val="8600"/>
              <a:buNone/>
              <a:defRPr sz="8600">
                <a:solidFill>
                  <a:schemeClr val="dk2"/>
                </a:solidFill>
              </a:defRPr>
            </a:lvl5pPr>
            <a:lvl6pPr lvl="5" algn="ctr" rtl="0">
              <a:spcBef>
                <a:spcPts val="0"/>
              </a:spcBef>
              <a:spcAft>
                <a:spcPts val="0"/>
              </a:spcAft>
              <a:buClr>
                <a:schemeClr val="dk2"/>
              </a:buClr>
              <a:buSzPts val="8600"/>
              <a:buNone/>
              <a:defRPr sz="8600">
                <a:solidFill>
                  <a:schemeClr val="dk2"/>
                </a:solidFill>
              </a:defRPr>
            </a:lvl6pPr>
            <a:lvl7pPr lvl="6" algn="ctr" rtl="0">
              <a:spcBef>
                <a:spcPts val="0"/>
              </a:spcBef>
              <a:spcAft>
                <a:spcPts val="0"/>
              </a:spcAft>
              <a:buClr>
                <a:schemeClr val="dk2"/>
              </a:buClr>
              <a:buSzPts val="8600"/>
              <a:buNone/>
              <a:defRPr sz="8600">
                <a:solidFill>
                  <a:schemeClr val="dk2"/>
                </a:solidFill>
              </a:defRPr>
            </a:lvl7pPr>
            <a:lvl8pPr lvl="7" algn="ctr" rtl="0">
              <a:spcBef>
                <a:spcPts val="0"/>
              </a:spcBef>
              <a:spcAft>
                <a:spcPts val="0"/>
              </a:spcAft>
              <a:buClr>
                <a:schemeClr val="dk2"/>
              </a:buClr>
              <a:buSzPts val="8600"/>
              <a:buNone/>
              <a:defRPr sz="8600">
                <a:solidFill>
                  <a:schemeClr val="dk2"/>
                </a:solidFill>
              </a:defRPr>
            </a:lvl8pPr>
            <a:lvl9pPr lvl="8" algn="ctr" rtl="0">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a:lvl1pPr>
            <a:lvl2pPr marL="914400" lvl="1" indent="-298450" algn="ctr" rtl="0">
              <a:spcBef>
                <a:spcPts val="1600"/>
              </a:spcBef>
              <a:spcAft>
                <a:spcPts val="0"/>
              </a:spcAft>
              <a:buSzPts val="11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26" name="Google Shape;126;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1600"/>
              </a:spcBef>
              <a:spcAft>
                <a:spcPts val="0"/>
              </a:spcAft>
              <a:buClr>
                <a:schemeClr val="dk1"/>
              </a:buClr>
              <a:buSzPts val="1400"/>
              <a:buChar char="○"/>
              <a:defRPr sz="1100"/>
            </a:lvl2pPr>
            <a:lvl3pPr marL="1371600" lvl="2" indent="-317500" algn="l" rtl="0">
              <a:lnSpc>
                <a:spcPct val="90000"/>
              </a:lnSpc>
              <a:spcBef>
                <a:spcPts val="1600"/>
              </a:spcBef>
              <a:spcAft>
                <a:spcPts val="0"/>
              </a:spcAft>
              <a:buClr>
                <a:schemeClr val="dk1"/>
              </a:buClr>
              <a:buSzPts val="1400"/>
              <a:buChar char="■"/>
              <a:defRPr sz="1100"/>
            </a:lvl3pPr>
            <a:lvl4pPr marL="1828800" lvl="3" indent="-317500" algn="l" rtl="0">
              <a:lnSpc>
                <a:spcPct val="90000"/>
              </a:lnSpc>
              <a:spcBef>
                <a:spcPts val="1600"/>
              </a:spcBef>
              <a:spcAft>
                <a:spcPts val="0"/>
              </a:spcAft>
              <a:buClr>
                <a:schemeClr val="dk1"/>
              </a:buClr>
              <a:buSzPts val="1400"/>
              <a:buChar char="●"/>
              <a:defRPr sz="1100"/>
            </a:lvl4pPr>
            <a:lvl5pPr marL="2286000" lvl="4" indent="-317500" algn="l" rtl="0">
              <a:lnSpc>
                <a:spcPct val="90000"/>
              </a:lnSpc>
              <a:spcBef>
                <a:spcPts val="1600"/>
              </a:spcBef>
              <a:spcAft>
                <a:spcPts val="0"/>
              </a:spcAft>
              <a:buClr>
                <a:schemeClr val="dk1"/>
              </a:buClr>
              <a:buSzPts val="1400"/>
              <a:buChar char="○"/>
              <a:defRPr sz="1100"/>
            </a:lvl5pPr>
            <a:lvl6pPr marL="2743200" lvl="5" indent="-317500" algn="l" rtl="0">
              <a:lnSpc>
                <a:spcPct val="90000"/>
              </a:lnSpc>
              <a:spcBef>
                <a:spcPts val="1600"/>
              </a:spcBef>
              <a:spcAft>
                <a:spcPts val="0"/>
              </a:spcAft>
              <a:buClr>
                <a:schemeClr val="dk1"/>
              </a:buClr>
              <a:buSzPts val="1400"/>
              <a:buChar char="■"/>
              <a:defRPr sz="1100"/>
            </a:lvl6pPr>
            <a:lvl7pPr marL="3200400" lvl="6" indent="-317500" algn="l" rtl="0">
              <a:lnSpc>
                <a:spcPct val="90000"/>
              </a:lnSpc>
              <a:spcBef>
                <a:spcPts val="1600"/>
              </a:spcBef>
              <a:spcAft>
                <a:spcPts val="0"/>
              </a:spcAft>
              <a:buClr>
                <a:schemeClr val="dk1"/>
              </a:buClr>
              <a:buSzPts val="1400"/>
              <a:buChar char="●"/>
              <a:defRPr sz="1100"/>
            </a:lvl7pPr>
            <a:lvl8pPr marL="3657600" lvl="7" indent="-317500" algn="l" rtl="0">
              <a:lnSpc>
                <a:spcPct val="90000"/>
              </a:lnSpc>
              <a:spcBef>
                <a:spcPts val="1600"/>
              </a:spcBef>
              <a:spcAft>
                <a:spcPts val="0"/>
              </a:spcAft>
              <a:buClr>
                <a:schemeClr val="dk1"/>
              </a:buClr>
              <a:buSzPts val="1400"/>
              <a:buChar char="○"/>
              <a:defRPr sz="1100"/>
            </a:lvl8pPr>
            <a:lvl9pPr marL="4114800" lvl="8" indent="-317500" algn="l" rtl="0">
              <a:lnSpc>
                <a:spcPct val="90000"/>
              </a:lnSpc>
              <a:spcBef>
                <a:spcPts val="1600"/>
              </a:spcBef>
              <a:spcAft>
                <a:spcPts val="1600"/>
              </a:spcAft>
              <a:buClr>
                <a:schemeClr val="dk1"/>
              </a:buClr>
              <a:buSzPts val="1400"/>
              <a:buChar char="■"/>
              <a:defRPr sz="1100"/>
            </a:lvl9pPr>
          </a:lstStyle>
          <a:p>
            <a:endParaRPr/>
          </a:p>
        </p:txBody>
      </p:sp>
      <p:sp>
        <p:nvSpPr>
          <p:cNvPr id="127" name="Google Shape;127;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28" name="Google Shape;128;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29" name="Google Shape;129;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32" name="Google Shape;132;p14"/>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600"/>
              </a:spcBef>
              <a:spcAft>
                <a:spcPts val="0"/>
              </a:spcAft>
              <a:buClr>
                <a:schemeClr val="dk1"/>
              </a:buClr>
              <a:buSzPts val="1500"/>
              <a:buNone/>
              <a:defRPr sz="1500" b="1"/>
            </a:lvl2pPr>
            <a:lvl3pPr marL="1371600" lvl="2" indent="-228600" algn="l" rtl="0">
              <a:lnSpc>
                <a:spcPct val="90000"/>
              </a:lnSpc>
              <a:spcBef>
                <a:spcPts val="1600"/>
              </a:spcBef>
              <a:spcAft>
                <a:spcPts val="0"/>
              </a:spcAft>
              <a:buClr>
                <a:schemeClr val="dk1"/>
              </a:buClr>
              <a:buSzPts val="1400"/>
              <a:buNone/>
              <a:defRPr sz="1400" b="1"/>
            </a:lvl3pPr>
            <a:lvl4pPr marL="1828800" lvl="3" indent="-228600" algn="l" rtl="0">
              <a:lnSpc>
                <a:spcPct val="90000"/>
              </a:lnSpc>
              <a:spcBef>
                <a:spcPts val="1600"/>
              </a:spcBef>
              <a:spcAft>
                <a:spcPts val="0"/>
              </a:spcAft>
              <a:buClr>
                <a:schemeClr val="dk1"/>
              </a:buClr>
              <a:buSzPts val="1200"/>
              <a:buNone/>
              <a:defRPr sz="1200" b="1"/>
            </a:lvl4pPr>
            <a:lvl5pPr marL="2286000" lvl="4" indent="-228600" algn="l" rtl="0">
              <a:lnSpc>
                <a:spcPct val="90000"/>
              </a:lnSpc>
              <a:spcBef>
                <a:spcPts val="1600"/>
              </a:spcBef>
              <a:spcAft>
                <a:spcPts val="0"/>
              </a:spcAft>
              <a:buClr>
                <a:schemeClr val="dk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133" name="Google Shape;133;p14"/>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1600"/>
              </a:spcBef>
              <a:spcAft>
                <a:spcPts val="0"/>
              </a:spcAft>
              <a:buClr>
                <a:schemeClr val="dk1"/>
              </a:buClr>
              <a:buSzPts val="1400"/>
              <a:buChar char="○"/>
              <a:defRPr sz="1100"/>
            </a:lvl2pPr>
            <a:lvl3pPr marL="1371600" lvl="2" indent="-317500" algn="l" rtl="0">
              <a:lnSpc>
                <a:spcPct val="90000"/>
              </a:lnSpc>
              <a:spcBef>
                <a:spcPts val="1600"/>
              </a:spcBef>
              <a:spcAft>
                <a:spcPts val="0"/>
              </a:spcAft>
              <a:buClr>
                <a:schemeClr val="dk1"/>
              </a:buClr>
              <a:buSzPts val="1400"/>
              <a:buChar char="■"/>
              <a:defRPr sz="1100"/>
            </a:lvl3pPr>
            <a:lvl4pPr marL="1828800" lvl="3" indent="-317500" algn="l" rtl="0">
              <a:lnSpc>
                <a:spcPct val="90000"/>
              </a:lnSpc>
              <a:spcBef>
                <a:spcPts val="1600"/>
              </a:spcBef>
              <a:spcAft>
                <a:spcPts val="0"/>
              </a:spcAft>
              <a:buClr>
                <a:schemeClr val="dk1"/>
              </a:buClr>
              <a:buSzPts val="1400"/>
              <a:buChar char="●"/>
              <a:defRPr sz="1100"/>
            </a:lvl4pPr>
            <a:lvl5pPr marL="2286000" lvl="4" indent="-317500" algn="l" rtl="0">
              <a:lnSpc>
                <a:spcPct val="90000"/>
              </a:lnSpc>
              <a:spcBef>
                <a:spcPts val="1600"/>
              </a:spcBef>
              <a:spcAft>
                <a:spcPts val="0"/>
              </a:spcAft>
              <a:buClr>
                <a:schemeClr val="dk1"/>
              </a:buClr>
              <a:buSzPts val="1400"/>
              <a:buChar char="○"/>
              <a:defRPr sz="1100"/>
            </a:lvl5pPr>
            <a:lvl6pPr marL="2743200" lvl="5" indent="-317500" algn="l" rtl="0">
              <a:lnSpc>
                <a:spcPct val="90000"/>
              </a:lnSpc>
              <a:spcBef>
                <a:spcPts val="1600"/>
              </a:spcBef>
              <a:spcAft>
                <a:spcPts val="0"/>
              </a:spcAft>
              <a:buClr>
                <a:schemeClr val="dk1"/>
              </a:buClr>
              <a:buSzPts val="1400"/>
              <a:buChar char="■"/>
              <a:defRPr sz="1100"/>
            </a:lvl6pPr>
            <a:lvl7pPr marL="3200400" lvl="6" indent="-317500" algn="l" rtl="0">
              <a:lnSpc>
                <a:spcPct val="90000"/>
              </a:lnSpc>
              <a:spcBef>
                <a:spcPts val="1600"/>
              </a:spcBef>
              <a:spcAft>
                <a:spcPts val="0"/>
              </a:spcAft>
              <a:buClr>
                <a:schemeClr val="dk1"/>
              </a:buClr>
              <a:buSzPts val="1400"/>
              <a:buChar char="●"/>
              <a:defRPr sz="1100"/>
            </a:lvl7pPr>
            <a:lvl8pPr marL="3657600" lvl="7" indent="-317500" algn="l" rtl="0">
              <a:lnSpc>
                <a:spcPct val="90000"/>
              </a:lnSpc>
              <a:spcBef>
                <a:spcPts val="1600"/>
              </a:spcBef>
              <a:spcAft>
                <a:spcPts val="0"/>
              </a:spcAft>
              <a:buClr>
                <a:schemeClr val="dk1"/>
              </a:buClr>
              <a:buSzPts val="1400"/>
              <a:buChar char="○"/>
              <a:defRPr sz="1100"/>
            </a:lvl8pPr>
            <a:lvl9pPr marL="4114800" lvl="8" indent="-317500" algn="l" rtl="0">
              <a:lnSpc>
                <a:spcPct val="90000"/>
              </a:lnSpc>
              <a:spcBef>
                <a:spcPts val="1600"/>
              </a:spcBef>
              <a:spcAft>
                <a:spcPts val="1600"/>
              </a:spcAft>
              <a:buClr>
                <a:schemeClr val="dk1"/>
              </a:buClr>
              <a:buSzPts val="1400"/>
              <a:buChar char="■"/>
              <a:defRPr sz="1100"/>
            </a:lvl9pPr>
          </a:lstStyle>
          <a:p>
            <a:endParaRPr/>
          </a:p>
        </p:txBody>
      </p:sp>
      <p:sp>
        <p:nvSpPr>
          <p:cNvPr id="134" name="Google Shape;134;p1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600"/>
              </a:spcBef>
              <a:spcAft>
                <a:spcPts val="0"/>
              </a:spcAft>
              <a:buClr>
                <a:schemeClr val="dk1"/>
              </a:buClr>
              <a:buSzPts val="1500"/>
              <a:buNone/>
              <a:defRPr sz="1500" b="1"/>
            </a:lvl2pPr>
            <a:lvl3pPr marL="1371600" lvl="2" indent="-228600" algn="l" rtl="0">
              <a:lnSpc>
                <a:spcPct val="90000"/>
              </a:lnSpc>
              <a:spcBef>
                <a:spcPts val="1600"/>
              </a:spcBef>
              <a:spcAft>
                <a:spcPts val="0"/>
              </a:spcAft>
              <a:buClr>
                <a:schemeClr val="dk1"/>
              </a:buClr>
              <a:buSzPts val="1400"/>
              <a:buNone/>
              <a:defRPr sz="1400" b="1"/>
            </a:lvl3pPr>
            <a:lvl4pPr marL="1828800" lvl="3" indent="-228600" algn="l" rtl="0">
              <a:lnSpc>
                <a:spcPct val="90000"/>
              </a:lnSpc>
              <a:spcBef>
                <a:spcPts val="1600"/>
              </a:spcBef>
              <a:spcAft>
                <a:spcPts val="0"/>
              </a:spcAft>
              <a:buClr>
                <a:schemeClr val="dk1"/>
              </a:buClr>
              <a:buSzPts val="1200"/>
              <a:buNone/>
              <a:defRPr sz="1200" b="1"/>
            </a:lvl4pPr>
            <a:lvl5pPr marL="2286000" lvl="4" indent="-228600" algn="l" rtl="0">
              <a:lnSpc>
                <a:spcPct val="90000"/>
              </a:lnSpc>
              <a:spcBef>
                <a:spcPts val="1600"/>
              </a:spcBef>
              <a:spcAft>
                <a:spcPts val="0"/>
              </a:spcAft>
              <a:buClr>
                <a:schemeClr val="dk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135" name="Google Shape;135;p14"/>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1600"/>
              </a:spcBef>
              <a:spcAft>
                <a:spcPts val="0"/>
              </a:spcAft>
              <a:buClr>
                <a:schemeClr val="dk1"/>
              </a:buClr>
              <a:buSzPts val="1400"/>
              <a:buChar char="○"/>
              <a:defRPr sz="1100"/>
            </a:lvl2pPr>
            <a:lvl3pPr marL="1371600" lvl="2" indent="-317500" algn="l" rtl="0">
              <a:lnSpc>
                <a:spcPct val="90000"/>
              </a:lnSpc>
              <a:spcBef>
                <a:spcPts val="1600"/>
              </a:spcBef>
              <a:spcAft>
                <a:spcPts val="0"/>
              </a:spcAft>
              <a:buClr>
                <a:schemeClr val="dk1"/>
              </a:buClr>
              <a:buSzPts val="1400"/>
              <a:buChar char="■"/>
              <a:defRPr sz="1100"/>
            </a:lvl3pPr>
            <a:lvl4pPr marL="1828800" lvl="3" indent="-317500" algn="l" rtl="0">
              <a:lnSpc>
                <a:spcPct val="90000"/>
              </a:lnSpc>
              <a:spcBef>
                <a:spcPts val="1600"/>
              </a:spcBef>
              <a:spcAft>
                <a:spcPts val="0"/>
              </a:spcAft>
              <a:buClr>
                <a:schemeClr val="dk1"/>
              </a:buClr>
              <a:buSzPts val="1400"/>
              <a:buChar char="●"/>
              <a:defRPr sz="1100"/>
            </a:lvl4pPr>
            <a:lvl5pPr marL="2286000" lvl="4" indent="-317500" algn="l" rtl="0">
              <a:lnSpc>
                <a:spcPct val="90000"/>
              </a:lnSpc>
              <a:spcBef>
                <a:spcPts val="1600"/>
              </a:spcBef>
              <a:spcAft>
                <a:spcPts val="0"/>
              </a:spcAft>
              <a:buClr>
                <a:schemeClr val="dk1"/>
              </a:buClr>
              <a:buSzPts val="1400"/>
              <a:buChar char="○"/>
              <a:defRPr sz="1100"/>
            </a:lvl5pPr>
            <a:lvl6pPr marL="2743200" lvl="5" indent="-317500" algn="l" rtl="0">
              <a:lnSpc>
                <a:spcPct val="90000"/>
              </a:lnSpc>
              <a:spcBef>
                <a:spcPts val="1600"/>
              </a:spcBef>
              <a:spcAft>
                <a:spcPts val="0"/>
              </a:spcAft>
              <a:buClr>
                <a:schemeClr val="dk1"/>
              </a:buClr>
              <a:buSzPts val="1400"/>
              <a:buChar char="■"/>
              <a:defRPr sz="1100"/>
            </a:lvl6pPr>
            <a:lvl7pPr marL="3200400" lvl="6" indent="-317500" algn="l" rtl="0">
              <a:lnSpc>
                <a:spcPct val="90000"/>
              </a:lnSpc>
              <a:spcBef>
                <a:spcPts val="1600"/>
              </a:spcBef>
              <a:spcAft>
                <a:spcPts val="0"/>
              </a:spcAft>
              <a:buClr>
                <a:schemeClr val="dk1"/>
              </a:buClr>
              <a:buSzPts val="1400"/>
              <a:buChar char="●"/>
              <a:defRPr sz="1100"/>
            </a:lvl7pPr>
            <a:lvl8pPr marL="3657600" lvl="7" indent="-317500" algn="l" rtl="0">
              <a:lnSpc>
                <a:spcPct val="90000"/>
              </a:lnSpc>
              <a:spcBef>
                <a:spcPts val="1600"/>
              </a:spcBef>
              <a:spcAft>
                <a:spcPts val="0"/>
              </a:spcAft>
              <a:buClr>
                <a:schemeClr val="dk1"/>
              </a:buClr>
              <a:buSzPts val="1400"/>
              <a:buChar char="○"/>
              <a:defRPr sz="1100"/>
            </a:lvl8pPr>
            <a:lvl9pPr marL="4114800" lvl="8" indent="-317500" algn="l" rtl="0">
              <a:lnSpc>
                <a:spcPct val="90000"/>
              </a:lnSpc>
              <a:spcBef>
                <a:spcPts val="1600"/>
              </a:spcBef>
              <a:spcAft>
                <a:spcPts val="1600"/>
              </a:spcAft>
              <a:buClr>
                <a:schemeClr val="dk1"/>
              </a:buClr>
              <a:buSzPts val="1400"/>
              <a:buChar char="■"/>
              <a:defRPr sz="1100"/>
            </a:lvl9pPr>
          </a:lstStyle>
          <a:p>
            <a:endParaRPr/>
          </a:p>
        </p:txBody>
      </p:sp>
      <p:sp>
        <p:nvSpPr>
          <p:cNvPr id="136" name="Google Shape;136;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37" name="Google Shape;137;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38" name="Google Shape;138;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302079" y="209636"/>
            <a:ext cx="8539842" cy="58952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dk1"/>
              </a:buClr>
              <a:buSzPts val="2100"/>
              <a:buFont typeface="Libre Franklin Medium"/>
              <a:buNone/>
              <a:defRPr sz="1100" b="1">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9" name="Rectangle 18"/>
          <p:cNvSpPr>
            <a:spLocks noChangeArrowheads="1"/>
          </p:cNvSpPr>
          <p:nvPr/>
        </p:nvSpPr>
        <p:spPr bwMode="white">
          <a:xfrm>
            <a:off x="8991600" y="2286"/>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6" name="Rectangle 15"/>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2" name="Rectangle 11"/>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9" name="Subtitle 8"/>
          <p:cNvSpPr>
            <a:spLocks noGrp="1"/>
          </p:cNvSpPr>
          <p:nvPr>
            <p:ph type="subTitle" idx="1"/>
          </p:nvPr>
        </p:nvSpPr>
        <p:spPr>
          <a:xfrm>
            <a:off x="1371600" y="2114550"/>
            <a:ext cx="6400800" cy="1314450"/>
          </a:xfrm>
        </p:spPr>
        <p:txBody>
          <a:bodyPr/>
          <a:lstStyle>
            <a:lvl1pPr marL="0" indent="0" algn="ctr">
              <a:buNone/>
              <a:defRPr sz="1225" b="1" cap="all" spc="188" baseline="0">
                <a:solidFill>
                  <a:schemeClr val="tx2"/>
                </a:solidFill>
              </a:defRPr>
            </a:lvl1pPr>
            <a:lvl2pPr marL="342903" indent="0" algn="ctr">
              <a:buNone/>
            </a:lvl2pPr>
            <a:lvl3pPr marL="685804" indent="0" algn="ctr">
              <a:buNone/>
            </a:lvl3pPr>
            <a:lvl4pPr marL="1028707" indent="0" algn="ctr">
              <a:buNone/>
            </a:lvl4pPr>
            <a:lvl5pPr marL="1371609" indent="0" algn="ctr">
              <a:buNone/>
            </a:lvl5pPr>
            <a:lvl6pPr marL="1714511" indent="0" algn="ctr">
              <a:buNone/>
            </a:lvl6pPr>
            <a:lvl7pPr marL="2057413" indent="0" algn="ctr">
              <a:buNone/>
            </a:lvl7pPr>
            <a:lvl8pPr marL="2400316" indent="0" algn="ctr">
              <a:buNone/>
            </a:lvl8pPr>
            <a:lvl9pPr marL="2743218"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lvl="0"/>
            <a:endParaRPr lang="en-US" dirty="0"/>
          </a:p>
        </p:txBody>
      </p:sp>
      <p:sp>
        <p:nvSpPr>
          <p:cNvPr id="17" name="Footer Placeholder 16"/>
          <p:cNvSpPr>
            <a:spLocks noGrp="1"/>
          </p:cNvSpPr>
          <p:nvPr>
            <p:ph type="ftr" sz="quarter" idx="11"/>
          </p:nvPr>
        </p:nvSpPr>
        <p:spPr/>
        <p:txBody>
          <a:bodyPr/>
          <a:lstStyle/>
          <a:p>
            <a:pPr lvl="0"/>
            <a:endParaRPr lang="en-US" dirty="0"/>
          </a:p>
        </p:txBody>
      </p:sp>
      <p:sp>
        <p:nvSpPr>
          <p:cNvPr id="7" name="Straight Connector 6"/>
          <p:cNvSpPr>
            <a:spLocks noChangeShapeType="1"/>
          </p:cNvSpPr>
          <p:nvPr/>
        </p:nvSpPr>
        <p:spPr bwMode="auto">
          <a:xfrm>
            <a:off x="155448" y="1815084"/>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79" tIns="34289" rIns="68579" bIns="34289" anchor="ctr" compatLnSpc="1"/>
          <a:lstStyle/>
          <a:p>
            <a:endParaRPr kumimoji="0" lang="en-US" sz="953"/>
          </a:p>
        </p:txBody>
      </p:sp>
      <p:sp>
        <p:nvSpPr>
          <p:cNvPr id="10" name="Rectangle 9"/>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9" tIns="34289" rIns="68579" bIns="34289" anchor="ctr" compatLnSpc="1"/>
          <a:lstStyle/>
          <a:p>
            <a:endParaRPr kumimoji="0" lang="en-US" sz="953" dirty="0"/>
          </a:p>
        </p:txBody>
      </p:sp>
      <p:sp>
        <p:nvSpPr>
          <p:cNvPr id="13" name="Oval 12"/>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14" name="Oval 13"/>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29" name="Slide Number Placeholder 28"/>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pPr lvl="0"/>
            <a:fld id="{B3294961-C5D4-47B5-8A08-0149B59C40B8}" type="slidenum">
              <a:rPr lang="en-US" smtClean="0"/>
              <a:pPr lvl="0"/>
              <a:t>‹#›</a:t>
            </a:fld>
            <a:endParaRPr lang="en-US" dirty="0"/>
          </a:p>
        </p:txBody>
      </p:sp>
      <p:sp>
        <p:nvSpPr>
          <p:cNvPr id="8" name="Title 7"/>
          <p:cNvSpPr>
            <a:spLocks noGrp="1"/>
          </p:cNvSpPr>
          <p:nvPr>
            <p:ph type="ctrTitle"/>
          </p:nvPr>
        </p:nvSpPr>
        <p:spPr>
          <a:xfrm>
            <a:off x="685800" y="285750"/>
            <a:ext cx="7772400" cy="1314450"/>
          </a:xfrm>
        </p:spPr>
        <p:txBody>
          <a:bodyPr anchor="b"/>
          <a:lstStyle>
            <a:lvl1pPr>
              <a:defRPr sz="313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27475497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a:xfrm>
            <a:off x="4361688" y="769780"/>
            <a:ext cx="457200" cy="330994"/>
          </a:xfrm>
        </p:spPr>
        <p:txBody>
          <a:bodyPr/>
          <a:lstStyle/>
          <a:p>
            <a:pPr lvl="0"/>
            <a:fld id="{CA9456CC-125E-49AA-A8DE-A05FBCFC110F}" type="slidenum">
              <a:rPr lang="en-US" smtClean="0"/>
              <a:pPr lvl="0"/>
              <a:t>‹#›</a:t>
            </a:fld>
            <a:endParaRPr lang="en-US" dirty="0"/>
          </a:p>
        </p:txBody>
      </p:sp>
      <p:sp>
        <p:nvSpPr>
          <p:cNvPr id="8" name="Content Placeholder 7"/>
          <p:cNvSpPr>
            <a:spLocks noGrp="1"/>
          </p:cNvSpPr>
          <p:nvPr>
            <p:ph sz="quarter" idx="1"/>
          </p:nvPr>
        </p:nvSpPr>
        <p:spPr>
          <a:xfrm>
            <a:off x="301753" y="1145286"/>
            <a:ext cx="8503920"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32652105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6" name="Rectangle 15"/>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8" name="Rectangle 17"/>
          <p:cNvSpPr>
            <a:spLocks noChangeArrowheads="1"/>
          </p:cNvSpPr>
          <p:nvPr/>
        </p:nvSpPr>
        <p:spPr bwMode="white">
          <a:xfrm>
            <a:off x="8991600" y="14288"/>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9" name="Rectangle 18"/>
          <p:cNvSpPr>
            <a:spLocks noChangeArrowheads="1"/>
          </p:cNvSpPr>
          <p:nvPr/>
        </p:nvSpPr>
        <p:spPr bwMode="white">
          <a:xfrm>
            <a:off x="152400" y="1714500"/>
            <a:ext cx="8833104"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2" name="Rectangle 11"/>
          <p:cNvSpPr>
            <a:spLocks noChangeArrowheads="1"/>
          </p:cNvSpPr>
          <p:nvPr/>
        </p:nvSpPr>
        <p:spPr bwMode="auto">
          <a:xfrm>
            <a:off x="155448" y="106765"/>
            <a:ext cx="8833104" cy="160477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3" name="Text Placeholder 2"/>
          <p:cNvSpPr>
            <a:spLocks noGrp="1"/>
          </p:cNvSpPr>
          <p:nvPr>
            <p:ph type="body" idx="1"/>
          </p:nvPr>
        </p:nvSpPr>
        <p:spPr>
          <a:xfrm>
            <a:off x="1368426" y="2057400"/>
            <a:ext cx="6480174" cy="1254919"/>
          </a:xfrm>
        </p:spPr>
        <p:txBody>
          <a:bodyPr anchor="t"/>
          <a:lstStyle>
            <a:lvl1pPr marL="0" indent="0" algn="ctr">
              <a:buNone/>
              <a:defRPr sz="1225" b="1" cap="all" spc="188" baseline="0">
                <a:solidFill>
                  <a:schemeClr val="tx2"/>
                </a:solidFill>
              </a:defRPr>
            </a:lvl1pPr>
            <a:lvl2pPr>
              <a:buNone/>
              <a:defRPr sz="1361">
                <a:solidFill>
                  <a:schemeClr val="tx1">
                    <a:tint val="75000"/>
                  </a:schemeClr>
                </a:solidFill>
              </a:defRPr>
            </a:lvl2pPr>
            <a:lvl3pPr>
              <a:buNone/>
              <a:defRPr sz="1225">
                <a:solidFill>
                  <a:schemeClr val="tx1">
                    <a:tint val="75000"/>
                  </a:schemeClr>
                </a:solidFill>
              </a:defRPr>
            </a:lvl3pPr>
            <a:lvl4pPr>
              <a:buNone/>
              <a:defRPr sz="1021">
                <a:solidFill>
                  <a:schemeClr val="tx1">
                    <a:tint val="75000"/>
                  </a:schemeClr>
                </a:solidFill>
              </a:defRPr>
            </a:lvl4pPr>
            <a:lvl5pPr>
              <a:buNone/>
              <a:defRPr sz="1021">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4" name="Rectangle 13"/>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9" tIns="34289" rIns="68579" bIns="34289" anchor="ctr" compatLnSpc="1"/>
          <a:lstStyle/>
          <a:p>
            <a:endParaRPr kumimoji="0" lang="en-US" sz="953" dirty="0"/>
          </a:p>
        </p:txBody>
      </p:sp>
      <p:sp>
        <p:nvSpPr>
          <p:cNvPr id="5" name="Footer Placeholder 4"/>
          <p:cNvSpPr>
            <a:spLocks noGrp="1"/>
          </p:cNvSpPr>
          <p:nvPr>
            <p:ph type="ftr" sz="quarter" idx="11"/>
          </p:nvPr>
        </p:nvSpPr>
        <p:spPr/>
        <p:txBody>
          <a:bodyPr/>
          <a:lstStyle/>
          <a:p>
            <a:pPr lvl="0"/>
            <a:endParaRPr lang="en-US" dirty="0"/>
          </a:p>
        </p:txBody>
      </p:sp>
      <p:sp>
        <p:nvSpPr>
          <p:cNvPr id="4" name="Date Placeholder 3"/>
          <p:cNvSpPr>
            <a:spLocks noGrp="1"/>
          </p:cNvSpPr>
          <p:nvPr>
            <p:ph type="dt" sz="half" idx="10"/>
          </p:nvPr>
        </p:nvSpPr>
        <p:spPr/>
        <p:txBody>
          <a:bodyPr/>
          <a:lstStyle/>
          <a:p>
            <a:pPr lvl="0"/>
            <a:endParaRPr lang="en-US" dirty="0"/>
          </a:p>
        </p:txBody>
      </p:sp>
      <p:sp>
        <p:nvSpPr>
          <p:cNvPr id="8" name="Straight Connector 7"/>
          <p:cNvSpPr>
            <a:spLocks noChangeShapeType="1"/>
          </p:cNvSpPr>
          <p:nvPr/>
        </p:nvSpPr>
        <p:spPr bwMode="auto">
          <a:xfrm>
            <a:off x="152400" y="1828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79" tIns="34289" rIns="68579" bIns="34289" anchor="ctr" compatLnSpc="1"/>
          <a:lstStyle/>
          <a:p>
            <a:endParaRPr kumimoji="0" lang="en-US" sz="953"/>
          </a:p>
        </p:txBody>
      </p:sp>
      <p:sp>
        <p:nvSpPr>
          <p:cNvPr id="10" name="Oval 9"/>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11" name="Oval 10"/>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6" name="Slide Number Placeholder 5"/>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pPr lvl="0"/>
            <a:fld id="{1D63112D-AAB8-4834-874C-746329CA98B9}" type="slidenum">
              <a:rPr lang="en-US" smtClean="0"/>
              <a:pPr lvl="0"/>
              <a:t>‹#›</a:t>
            </a:fld>
            <a:endParaRPr lang="en-US" dirty="0"/>
          </a:p>
        </p:txBody>
      </p:sp>
      <p:sp>
        <p:nvSpPr>
          <p:cNvPr id="2" name="Title 1"/>
          <p:cNvSpPr>
            <a:spLocks noGrp="1"/>
          </p:cNvSpPr>
          <p:nvPr>
            <p:ph type="title"/>
          </p:nvPr>
        </p:nvSpPr>
        <p:spPr>
          <a:xfrm>
            <a:off x="722313" y="400050"/>
            <a:ext cx="7772400" cy="1143000"/>
          </a:xfrm>
        </p:spPr>
        <p:txBody>
          <a:bodyPr anchor="b"/>
          <a:lstStyle>
            <a:lvl1pPr algn="ctr">
              <a:buNone/>
              <a:defRPr sz="313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07204666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3" y="171450"/>
            <a:ext cx="8534400" cy="569214"/>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4807458"/>
            <a:ext cx="3044952" cy="274320"/>
          </a:xfrm>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DC5E8855-9761-497C-8B9C-BFB3C483087B}" type="slidenum">
              <a:rPr lang="en-US" smtClean="0"/>
              <a:pPr lvl="0"/>
              <a:t>‹#›</a:t>
            </a:fld>
            <a:endParaRPr lang="en-US" dirty="0"/>
          </a:p>
        </p:txBody>
      </p:sp>
      <p:sp>
        <p:nvSpPr>
          <p:cNvPr id="8" name="Straight Connector 7"/>
          <p:cNvSpPr>
            <a:spLocks noChangeShapeType="1"/>
          </p:cNvSpPr>
          <p:nvPr/>
        </p:nvSpPr>
        <p:spPr bwMode="auto">
          <a:xfrm flipV="1">
            <a:off x="4563081" y="1181739"/>
            <a:ext cx="8921" cy="3614668"/>
          </a:xfrm>
          <a:prstGeom prst="line">
            <a:avLst/>
          </a:prstGeom>
          <a:noFill/>
          <a:ln w="9525" cap="flat" cmpd="sng" algn="ctr">
            <a:solidFill>
              <a:schemeClr val="tx2"/>
            </a:solidFill>
            <a:prstDash val="sysDash"/>
            <a:round/>
            <a:headEnd type="none" w="med" len="med"/>
            <a:tailEnd type="none" w="med" len="med"/>
          </a:ln>
          <a:effectLst/>
        </p:spPr>
        <p:txBody>
          <a:bodyPr vert="horz" wrap="none" lIns="68579" tIns="34289" rIns="68579" bIns="34289" anchor="ctr" compatLnSpc="1"/>
          <a:lstStyle/>
          <a:p>
            <a:endParaRPr kumimoji="0" lang="en-US" sz="953"/>
          </a:p>
        </p:txBody>
      </p:sp>
      <p:sp>
        <p:nvSpPr>
          <p:cNvPr id="10" name="Content Placeholder 9"/>
          <p:cNvSpPr>
            <a:spLocks noGrp="1"/>
          </p:cNvSpPr>
          <p:nvPr>
            <p:ph sz="half" idx="1"/>
          </p:nvPr>
        </p:nvSpPr>
        <p:spPr>
          <a:xfrm>
            <a:off x="301752" y="1028700"/>
            <a:ext cx="4038600" cy="3511296"/>
          </a:xfrm>
        </p:spPr>
        <p:txBody>
          <a:bodyPr/>
          <a:lstStyle>
            <a:lvl1pPr>
              <a:defRPr sz="1905"/>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028700"/>
            <a:ext cx="4038600" cy="3511296"/>
          </a:xfrm>
        </p:spPr>
        <p:txBody>
          <a:bodyPr/>
          <a:lstStyle>
            <a:lvl1pPr>
              <a:defRPr sz="1905"/>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672264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1650206"/>
            <a:ext cx="0" cy="3140964"/>
          </a:xfrm>
          <a:prstGeom prst="line">
            <a:avLst/>
          </a:prstGeom>
          <a:noFill/>
          <a:ln w="9525" cap="flat" cmpd="sng" algn="ctr">
            <a:solidFill>
              <a:schemeClr val="tx2"/>
            </a:solidFill>
            <a:prstDash val="sysDash"/>
            <a:round/>
            <a:headEnd type="none" w="med" len="med"/>
            <a:tailEnd type="none" w="med" len="med"/>
          </a:ln>
          <a:effectLst/>
        </p:spPr>
        <p:txBody>
          <a:bodyPr vert="horz" wrap="none" lIns="68579" tIns="34289" rIns="68579" bIns="34289" anchor="ctr" compatLnSpc="1"/>
          <a:lstStyle/>
          <a:p>
            <a:endParaRPr kumimoji="0" lang="en-US" sz="953"/>
          </a:p>
        </p:txBody>
      </p:sp>
      <p:sp>
        <p:nvSpPr>
          <p:cNvPr id="20" name="Rectangle 19"/>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21" name="Rectangle 20"/>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22" name="Rectangle 21"/>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1" name="Rectangle 10"/>
          <p:cNvSpPr/>
          <p:nvPr/>
        </p:nvSpPr>
        <p:spPr>
          <a:xfrm>
            <a:off x="152400" y="1028700"/>
            <a:ext cx="8833104"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13" name="Rectangle 12"/>
          <p:cNvSpPr>
            <a:spLocks noChangeArrowheads="1"/>
          </p:cNvSpPr>
          <p:nvPr/>
        </p:nvSpPr>
        <p:spPr bwMode="auto">
          <a:xfrm>
            <a:off x="145923" y="4793742"/>
            <a:ext cx="8833104" cy="233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3" name="Text Placeholder 2"/>
          <p:cNvSpPr>
            <a:spLocks noGrp="1"/>
          </p:cNvSpPr>
          <p:nvPr>
            <p:ph type="body" idx="1"/>
          </p:nvPr>
        </p:nvSpPr>
        <p:spPr>
          <a:xfrm>
            <a:off x="301752" y="1143000"/>
            <a:ext cx="4040188" cy="549730"/>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33" b="1" dirty="0" smtClean="0">
                <a:solidFill>
                  <a:srgbClr val="FFFFFF"/>
                </a:solidFill>
              </a:defRPr>
            </a:lvl1pPr>
            <a:lvl2pPr>
              <a:buNone/>
              <a:defRPr sz="1497" b="1"/>
            </a:lvl2pPr>
            <a:lvl3pPr>
              <a:buNone/>
              <a:defRPr sz="1361" b="1"/>
            </a:lvl3pPr>
            <a:lvl4pPr>
              <a:buNone/>
              <a:defRPr sz="1225" b="1"/>
            </a:lvl4pPr>
            <a:lvl5pPr>
              <a:buNone/>
              <a:defRPr sz="1225"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33" b="1"/>
            </a:lvl1pPr>
            <a:lvl2pPr>
              <a:buNone/>
              <a:defRPr sz="1497" b="1"/>
            </a:lvl2pPr>
            <a:lvl3pPr>
              <a:buNone/>
              <a:defRPr sz="1361" b="1"/>
            </a:lvl3pPr>
            <a:lvl4pPr>
              <a:buNone/>
              <a:defRPr sz="1225" b="1"/>
            </a:lvl4pPr>
            <a:lvl5pPr>
              <a:buNone/>
              <a:defRPr sz="1225"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lvl="0"/>
            <a:endParaRPr lang="en-US" dirty="0"/>
          </a:p>
        </p:txBody>
      </p:sp>
      <p:sp>
        <p:nvSpPr>
          <p:cNvPr id="8" name="Footer Placeholder 7"/>
          <p:cNvSpPr>
            <a:spLocks noGrp="1"/>
          </p:cNvSpPr>
          <p:nvPr>
            <p:ph type="ftr" sz="quarter" idx="11"/>
          </p:nvPr>
        </p:nvSpPr>
        <p:spPr>
          <a:xfrm>
            <a:off x="304801" y="4807458"/>
            <a:ext cx="3581400" cy="274320"/>
          </a:xfrm>
        </p:spPr>
        <p:txBody>
          <a:bodyPr/>
          <a:lstStyle/>
          <a:p>
            <a:pPr lvl="0"/>
            <a:endParaRPr lang="en-US" dirty="0"/>
          </a:p>
        </p:txBody>
      </p:sp>
      <p:sp>
        <p:nvSpPr>
          <p:cNvPr id="15" name="Straight Connector 14"/>
          <p:cNvSpPr>
            <a:spLocks noChangeShapeType="1"/>
          </p:cNvSpPr>
          <p:nvPr/>
        </p:nvSpPr>
        <p:spPr bwMode="auto">
          <a:xfrm>
            <a:off x="152400" y="96012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79" tIns="34289" rIns="68579" bIns="34289" anchor="ctr" compatLnSpc="1"/>
          <a:lstStyle/>
          <a:p>
            <a:endParaRPr kumimoji="0" lang="en-US" sz="953"/>
          </a:p>
        </p:txBody>
      </p:sp>
      <p:sp>
        <p:nvSpPr>
          <p:cNvPr id="18" name="Rectangle 1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9" tIns="34289" rIns="68579" bIns="34289" anchor="ctr" compatLnSpc="1"/>
          <a:lstStyle/>
          <a:p>
            <a:endParaRPr kumimoji="0" lang="en-US" sz="953" dirty="0"/>
          </a:p>
        </p:txBody>
      </p:sp>
      <p:sp>
        <p:nvSpPr>
          <p:cNvPr id="24" name="Content Placeholder 23"/>
          <p:cNvSpPr>
            <a:spLocks noGrp="1"/>
          </p:cNvSpPr>
          <p:nvPr>
            <p:ph sz="quarter" idx="2"/>
          </p:nvPr>
        </p:nvSpPr>
        <p:spPr>
          <a:xfrm>
            <a:off x="301752" y="1853537"/>
            <a:ext cx="4041648" cy="286380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1853538"/>
            <a:ext cx="4038600" cy="286664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717028"/>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27" name="Oval 26"/>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9" name="Slide Number Placeholder 8"/>
          <p:cNvSpPr>
            <a:spLocks noGrp="1"/>
          </p:cNvSpPr>
          <p:nvPr>
            <p:ph type="sldNum" sz="quarter" idx="12"/>
          </p:nvPr>
        </p:nvSpPr>
        <p:spPr>
          <a:xfrm>
            <a:off x="4343400" y="781812"/>
            <a:ext cx="457200" cy="330994"/>
          </a:xfrm>
        </p:spPr>
        <p:txBody>
          <a:bodyPr/>
          <a:lstStyle>
            <a:lvl1pPr algn="ctr">
              <a:defRPr/>
            </a:lvl1pPr>
          </a:lstStyle>
          <a:p>
            <a:pPr lvl="0"/>
            <a:fld id="{2552D97D-2815-4049-93BE-43384CD5AD32}" type="slidenum">
              <a:rPr lang="en-US" smtClean="0"/>
              <a:pPr lvl="0"/>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0479951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200"/>
              <a:buNone/>
              <a:defRPr sz="3200">
                <a:solidFill>
                  <a:schemeClr val="dk2"/>
                </a:solidFill>
              </a:defRPr>
            </a:lvl1pPr>
            <a:lvl2pPr lvl="1" algn="ctr" rtl="0">
              <a:spcBef>
                <a:spcPts val="0"/>
              </a:spcBef>
              <a:spcAft>
                <a:spcPts val="0"/>
              </a:spcAft>
              <a:buClr>
                <a:schemeClr val="dk2"/>
              </a:buClr>
              <a:buSzPts val="3200"/>
              <a:buNone/>
              <a:defRPr sz="3200">
                <a:solidFill>
                  <a:schemeClr val="dk2"/>
                </a:solidFill>
              </a:defRPr>
            </a:lvl2pPr>
            <a:lvl3pPr lvl="2" algn="ctr" rtl="0">
              <a:spcBef>
                <a:spcPts val="0"/>
              </a:spcBef>
              <a:spcAft>
                <a:spcPts val="0"/>
              </a:spcAft>
              <a:buClr>
                <a:schemeClr val="dk2"/>
              </a:buClr>
              <a:buSzPts val="3200"/>
              <a:buNone/>
              <a:defRPr sz="3200">
                <a:solidFill>
                  <a:schemeClr val="dk2"/>
                </a:solidFill>
              </a:defRPr>
            </a:lvl3pPr>
            <a:lvl4pPr lvl="3" algn="ctr" rtl="0">
              <a:spcBef>
                <a:spcPts val="0"/>
              </a:spcBef>
              <a:spcAft>
                <a:spcPts val="0"/>
              </a:spcAft>
              <a:buClr>
                <a:schemeClr val="dk2"/>
              </a:buClr>
              <a:buSzPts val="3200"/>
              <a:buNone/>
              <a:defRPr sz="3200">
                <a:solidFill>
                  <a:schemeClr val="dk2"/>
                </a:solidFill>
              </a:defRPr>
            </a:lvl4pPr>
            <a:lvl5pPr lvl="4" algn="ctr" rtl="0">
              <a:spcBef>
                <a:spcPts val="0"/>
              </a:spcBef>
              <a:spcAft>
                <a:spcPts val="0"/>
              </a:spcAft>
              <a:buClr>
                <a:schemeClr val="dk2"/>
              </a:buClr>
              <a:buSzPts val="3200"/>
              <a:buNone/>
              <a:defRPr sz="3200">
                <a:solidFill>
                  <a:schemeClr val="dk2"/>
                </a:solidFill>
              </a:defRPr>
            </a:lvl5pPr>
            <a:lvl6pPr lvl="5" algn="ctr" rtl="0">
              <a:spcBef>
                <a:spcPts val="0"/>
              </a:spcBef>
              <a:spcAft>
                <a:spcPts val="0"/>
              </a:spcAft>
              <a:buClr>
                <a:schemeClr val="dk2"/>
              </a:buClr>
              <a:buSzPts val="3200"/>
              <a:buNone/>
              <a:defRPr sz="3200">
                <a:solidFill>
                  <a:schemeClr val="dk2"/>
                </a:solidFill>
              </a:defRPr>
            </a:lvl6pPr>
            <a:lvl7pPr lvl="6" algn="ctr" rtl="0">
              <a:spcBef>
                <a:spcPts val="0"/>
              </a:spcBef>
              <a:spcAft>
                <a:spcPts val="0"/>
              </a:spcAft>
              <a:buClr>
                <a:schemeClr val="dk2"/>
              </a:buClr>
              <a:buSzPts val="3200"/>
              <a:buNone/>
              <a:defRPr sz="3200">
                <a:solidFill>
                  <a:schemeClr val="dk2"/>
                </a:solidFill>
              </a:defRPr>
            </a:lvl7pPr>
            <a:lvl8pPr lvl="7" algn="ctr" rtl="0">
              <a:spcBef>
                <a:spcPts val="0"/>
              </a:spcBef>
              <a:spcAft>
                <a:spcPts val="0"/>
              </a:spcAft>
              <a:buClr>
                <a:schemeClr val="dk2"/>
              </a:buClr>
              <a:buSzPts val="3200"/>
              <a:buNone/>
              <a:defRPr sz="3200">
                <a:solidFill>
                  <a:schemeClr val="dk2"/>
                </a:solidFill>
              </a:defRPr>
            </a:lvl8pPr>
            <a:lvl9pPr lvl="8" algn="ctr" rtl="0">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lvl="0"/>
            <a:endParaRPr lang="en-US" dirty="0"/>
          </a:p>
        </p:txBody>
      </p:sp>
      <p:sp>
        <p:nvSpPr>
          <p:cNvPr id="4" name="Footer Placeholder 3"/>
          <p:cNvSpPr>
            <a:spLocks noGrp="1"/>
          </p:cNvSpPr>
          <p:nvPr>
            <p:ph type="ftr" sz="quarter" idx="11"/>
          </p:nvPr>
        </p:nvSpPr>
        <p:spPr/>
        <p:txBody>
          <a:bodyPr/>
          <a:lstStyle/>
          <a:p>
            <a:pPr lvl="0"/>
            <a:endParaRPr lang="en-US" dirty="0"/>
          </a:p>
        </p:txBody>
      </p:sp>
      <p:sp>
        <p:nvSpPr>
          <p:cNvPr id="5" name="Slide Number Placeholder 4"/>
          <p:cNvSpPr>
            <a:spLocks noGrp="1"/>
          </p:cNvSpPr>
          <p:nvPr>
            <p:ph type="sldNum" sz="quarter" idx="12"/>
          </p:nvPr>
        </p:nvSpPr>
        <p:spPr>
          <a:xfrm>
            <a:off x="4343400" y="777016"/>
            <a:ext cx="457200" cy="330994"/>
          </a:xfrm>
        </p:spPr>
        <p:txBody>
          <a:bodyPr/>
          <a:lstStyle/>
          <a:p>
            <a:pPr lvl="0"/>
            <a:fld id="{BA973631-6008-44E7-8A59-EBA4CD2E4353}" type="slidenum">
              <a:rPr lang="en-US" smtClean="0"/>
              <a:pPr lvl="0"/>
              <a:t>‹#›</a:t>
            </a:fld>
            <a:endParaRPr lang="en-US" dirty="0"/>
          </a:p>
        </p:txBody>
      </p:sp>
    </p:spTree>
    <p:extLst>
      <p:ext uri="{BB962C8B-B14F-4D97-AF65-F5344CB8AC3E}">
        <p14:creationId xmlns:p14="http://schemas.microsoft.com/office/powerpoint/2010/main" val="2898769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8" name="Rectangle 7"/>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0" name="Rectangle 9"/>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9" name="Rectangle 8"/>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5" name="Rectangle 4"/>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6" name="Rectangle 5"/>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9" tIns="34289" rIns="68579" bIns="34289" anchor="ctr" compatLnSpc="1"/>
          <a:lstStyle/>
          <a:p>
            <a:endParaRPr kumimoji="0" lang="en-US" sz="953" dirty="0"/>
          </a:p>
        </p:txBody>
      </p:sp>
      <p:sp>
        <p:nvSpPr>
          <p:cNvPr id="2" name="Date Placeholder 1"/>
          <p:cNvSpPr>
            <a:spLocks noGrp="1"/>
          </p:cNvSpPr>
          <p:nvPr>
            <p:ph type="dt" sz="half" idx="10"/>
          </p:nvPr>
        </p:nvSpPr>
        <p:spPr/>
        <p:txBody>
          <a:bodyPr/>
          <a:lstStyle/>
          <a:p>
            <a:pPr lvl="0"/>
            <a:endParaRPr lang="en-US" dirty="0"/>
          </a:p>
        </p:txBody>
      </p:sp>
      <p:sp>
        <p:nvSpPr>
          <p:cNvPr id="3" name="Footer Placeholder 2"/>
          <p:cNvSpPr>
            <a:spLocks noGrp="1"/>
          </p:cNvSpPr>
          <p:nvPr>
            <p:ph type="ftr" sz="quarter" idx="11"/>
          </p:nvPr>
        </p:nvSpPr>
        <p:spPr/>
        <p:txBody>
          <a:bodyPr/>
          <a:lstStyle/>
          <a:p>
            <a:pPr lvl="0"/>
            <a:endParaRPr lang="en-US" dirty="0"/>
          </a:p>
        </p:txBody>
      </p:sp>
      <p:sp>
        <p:nvSpPr>
          <p:cNvPr id="4" name="Slide Number Placeholder 3"/>
          <p:cNvSpPr>
            <a:spLocks noGrp="1"/>
          </p:cNvSpPr>
          <p:nvPr>
            <p:ph type="sldNum" sz="quarter" idx="12"/>
          </p:nvPr>
        </p:nvSpPr>
        <p:spPr>
          <a:xfrm>
            <a:off x="4267200" y="4743450"/>
            <a:ext cx="609600" cy="330993"/>
          </a:xfrm>
        </p:spPr>
        <p:txBody>
          <a:bodyPr/>
          <a:lstStyle>
            <a:lvl1pPr>
              <a:defRPr>
                <a:solidFill>
                  <a:srgbClr val="FFFFFF"/>
                </a:solidFill>
              </a:defRPr>
            </a:lvl1pPr>
          </a:lstStyle>
          <a:p>
            <a:pPr lvl="0"/>
            <a:fld id="{DE101C95-57C9-41E0-AD3D-1B5A63C2765C}" type="slidenum">
              <a:rPr lang="en-US" smtClean="0"/>
              <a:pPr lvl="0"/>
              <a:t>‹#›</a:t>
            </a:fld>
            <a:endParaRPr lang="en-US" dirty="0"/>
          </a:p>
        </p:txBody>
      </p:sp>
    </p:spTree>
    <p:extLst>
      <p:ext uri="{BB962C8B-B14F-4D97-AF65-F5344CB8AC3E}">
        <p14:creationId xmlns:p14="http://schemas.microsoft.com/office/powerpoint/2010/main" val="51287557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14300"/>
            <a:ext cx="8833104" cy="2286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8" name="Rectangle 17"/>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6" name="Rectangle 15"/>
          <p:cNvSpPr>
            <a:spLocks noChangeArrowheads="1"/>
          </p:cNvSpPr>
          <p:nvPr/>
        </p:nvSpPr>
        <p:spPr bwMode="white">
          <a:xfrm>
            <a:off x="0" y="0"/>
            <a:ext cx="9144000" cy="8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3" name="Rectangle 12"/>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2" name="Title 1"/>
          <p:cNvSpPr>
            <a:spLocks noGrp="1"/>
          </p:cNvSpPr>
          <p:nvPr>
            <p:ph type="title"/>
          </p:nvPr>
        </p:nvSpPr>
        <p:spPr>
          <a:xfrm>
            <a:off x="381000" y="685801"/>
            <a:ext cx="2362200" cy="742950"/>
          </a:xfrm>
        </p:spPr>
        <p:txBody>
          <a:bodyPr anchor="b">
            <a:noAutofit/>
          </a:bodyPr>
          <a:lstStyle>
            <a:lvl1pPr algn="l">
              <a:buNone/>
              <a:defRPr sz="1633"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485901"/>
            <a:ext cx="2362200" cy="3108722"/>
          </a:xfrm>
        </p:spPr>
        <p:txBody>
          <a:bodyPr/>
          <a:lstStyle>
            <a:lvl1pPr marL="0" indent="0">
              <a:spcAft>
                <a:spcPts val="750"/>
              </a:spcAft>
              <a:buNone/>
              <a:defRPr sz="1225">
                <a:solidFill>
                  <a:srgbClr val="FFFFFF"/>
                </a:solidFill>
              </a:defRPr>
            </a:lvl1pPr>
            <a:lvl2pPr>
              <a:buNone/>
              <a:defRPr sz="885"/>
            </a:lvl2pPr>
            <a:lvl3pPr>
              <a:buNone/>
              <a:defRPr sz="748"/>
            </a:lvl3pPr>
            <a:lvl4pPr>
              <a:buNone/>
              <a:defRPr sz="680"/>
            </a:lvl4pPr>
            <a:lvl5pPr>
              <a:buNone/>
              <a:defRPr sz="68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9" tIns="34289" rIns="68579" bIns="34289" anchor="ctr" compatLnSpc="1"/>
          <a:lstStyle/>
          <a:p>
            <a:endParaRPr kumimoji="0" lang="en-US" sz="953" dirty="0"/>
          </a:p>
        </p:txBody>
      </p:sp>
      <p:sp>
        <p:nvSpPr>
          <p:cNvPr id="9" name="Straight Connector 8"/>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79" tIns="34289" rIns="68579" bIns="34289" anchor="ctr" compatLnSpc="1"/>
          <a:lstStyle/>
          <a:p>
            <a:endParaRPr kumimoji="0" lang="en-US" sz="953"/>
          </a:p>
        </p:txBody>
      </p:sp>
      <p:sp>
        <p:nvSpPr>
          <p:cNvPr id="20" name="Content Placeholder 19"/>
          <p:cNvSpPr>
            <a:spLocks noGrp="1"/>
          </p:cNvSpPr>
          <p:nvPr>
            <p:ph sz="quarter" idx="1"/>
          </p:nvPr>
        </p:nvSpPr>
        <p:spPr>
          <a:xfrm>
            <a:off x="3124201" y="514350"/>
            <a:ext cx="5638800" cy="40576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11" name="Oval 10"/>
          <p:cNvSpPr/>
          <p:nvPr/>
        </p:nvSpPr>
        <p:spPr>
          <a:xfrm>
            <a:off x="1389889"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7" name="Slide Number Placeholder 6"/>
          <p:cNvSpPr>
            <a:spLocks noGrp="1"/>
          </p:cNvSpPr>
          <p:nvPr>
            <p:ph type="sldNum" sz="quarter" idx="12"/>
          </p:nvPr>
        </p:nvSpPr>
        <p:spPr>
          <a:xfrm>
            <a:off x="1371601" y="234554"/>
            <a:ext cx="457200" cy="330994"/>
          </a:xfrm>
        </p:spPr>
        <p:txBody>
          <a:bodyPr/>
          <a:lstStyle>
            <a:lvl1pPr>
              <a:defRPr>
                <a:solidFill>
                  <a:schemeClr val="accent3">
                    <a:shade val="75000"/>
                  </a:schemeClr>
                </a:solidFill>
              </a:defRPr>
            </a:lvl1pPr>
          </a:lstStyle>
          <a:p>
            <a:pPr lvl="0"/>
            <a:fld id="{7AFA6DF7-42AC-46BD-91EB-AC1887EB6A2D}" type="slidenum">
              <a:rPr lang="en-US" smtClean="0"/>
              <a:pPr lvl="0"/>
              <a:t>‹#›</a:t>
            </a:fld>
            <a:endParaRPr lang="en-US" dirty="0"/>
          </a:p>
        </p:txBody>
      </p:sp>
      <p:sp>
        <p:nvSpPr>
          <p:cNvPr id="21" name="Rectangle 20"/>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a:xfrm>
            <a:off x="301753" y="4808137"/>
            <a:ext cx="3383280" cy="274320"/>
          </a:xfrm>
        </p:spPr>
        <p:txBody>
          <a:bodyPr/>
          <a:lstStyle/>
          <a:p>
            <a:pPr lvl="0"/>
            <a:endParaRPr lang="en-US" dirty="0"/>
          </a:p>
        </p:txBody>
      </p:sp>
    </p:spTree>
    <p:extLst>
      <p:ext uri="{BB962C8B-B14F-4D97-AF65-F5344CB8AC3E}">
        <p14:creationId xmlns:p14="http://schemas.microsoft.com/office/powerpoint/2010/main" val="302587314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79" tIns="34289" rIns="68579" bIns="34289" anchor="ctr" compatLnSpc="1"/>
          <a:lstStyle/>
          <a:p>
            <a:endParaRPr kumimoji="0" lang="en-US" sz="953"/>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6" name="Rectangle 15"/>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7" name="Rectangle 16"/>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dirty="0"/>
          </a:p>
        </p:txBody>
      </p:sp>
      <p:sp>
        <p:nvSpPr>
          <p:cNvPr id="20" name="Rectangle 19"/>
          <p:cNvSpPr>
            <a:spLocks noChangeArrowheads="1"/>
          </p:cNvSpPr>
          <p:nvPr/>
        </p:nvSpPr>
        <p:spPr bwMode="auto">
          <a:xfrm>
            <a:off x="152400" y="114300"/>
            <a:ext cx="8833104" cy="22631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8" name="Rectangle 7"/>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15" name="Rectangle 14"/>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9" tIns="34289" rIns="68579" bIns="34289" anchor="ctr" compatLnSpc="1"/>
          <a:lstStyle/>
          <a:p>
            <a:endParaRPr kumimoji="0" lang="en-US" sz="953" dirty="0"/>
          </a:p>
        </p:txBody>
      </p:sp>
      <p:sp>
        <p:nvSpPr>
          <p:cNvPr id="12" name="Oval 11"/>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13" name="Oval 12"/>
          <p:cNvSpPr/>
          <p:nvPr/>
        </p:nvSpPr>
        <p:spPr>
          <a:xfrm>
            <a:off x="1389889"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7" name="Slide Number Placeholder 6"/>
          <p:cNvSpPr>
            <a:spLocks noGrp="1"/>
          </p:cNvSpPr>
          <p:nvPr>
            <p:ph type="sldNum" sz="quarter" idx="12"/>
          </p:nvPr>
        </p:nvSpPr>
        <p:spPr>
          <a:xfrm>
            <a:off x="1371601" y="234554"/>
            <a:ext cx="457200" cy="330994"/>
          </a:xfrm>
        </p:spPr>
        <p:txBody>
          <a:bodyPr/>
          <a:lstStyle/>
          <a:p>
            <a:pPr lvl="0"/>
            <a:fld id="{049E9144-B0A4-46D4-96EC-9E3B430BBEE7}" type="slidenum">
              <a:rPr lang="en-US" smtClean="0"/>
              <a:pPr lvl="0"/>
              <a:t>‹#›</a:t>
            </a:fld>
            <a:endParaRPr lang="en-US" dirty="0"/>
          </a:p>
        </p:txBody>
      </p:sp>
      <p:sp>
        <p:nvSpPr>
          <p:cNvPr id="2" name="Title 1"/>
          <p:cNvSpPr>
            <a:spLocks noGrp="1"/>
          </p:cNvSpPr>
          <p:nvPr>
            <p:ph type="title"/>
          </p:nvPr>
        </p:nvSpPr>
        <p:spPr>
          <a:xfrm>
            <a:off x="3000375" y="3771900"/>
            <a:ext cx="5867400" cy="914400"/>
          </a:xfrm>
        </p:spPr>
        <p:txBody>
          <a:bodyPr anchor="t">
            <a:noAutofit/>
          </a:bodyPr>
          <a:lstStyle>
            <a:lvl1pPr algn="l">
              <a:buNone/>
              <a:defRPr sz="1769"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457200"/>
            <a:ext cx="5867400" cy="3200400"/>
          </a:xfrm>
        </p:spPr>
        <p:txBody>
          <a:bodyPr/>
          <a:lstStyle>
            <a:lvl1pPr marL="0" indent="0">
              <a:buNone/>
              <a:defRPr sz="2381"/>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1" y="742950"/>
            <a:ext cx="2438400" cy="3943350"/>
          </a:xfrm>
        </p:spPr>
        <p:txBody>
          <a:bodyPr/>
          <a:lstStyle>
            <a:lvl1pPr marL="0" indent="0">
              <a:spcAft>
                <a:spcPts val="750"/>
              </a:spcAft>
              <a:buFontTx/>
              <a:buNone/>
              <a:defRPr sz="1225">
                <a:solidFill>
                  <a:srgbClr val="FFFFFF"/>
                </a:solidFill>
              </a:defRPr>
            </a:lvl1pPr>
            <a:lvl2pPr>
              <a:defRPr sz="885"/>
            </a:lvl2pPr>
            <a:lvl3pPr>
              <a:defRPr sz="748"/>
            </a:lvl3pPr>
            <a:lvl4pPr>
              <a:defRPr sz="680"/>
            </a:lvl4pPr>
            <a:lvl5pPr>
              <a:defRPr sz="68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5" name="Date Placeholder 4"/>
          <p:cNvSpPr>
            <a:spLocks noGrp="1"/>
          </p:cNvSpPr>
          <p:nvPr>
            <p:ph type="dt" sz="half" idx="10"/>
          </p:nvPr>
        </p:nvSpPr>
        <p:spPr>
          <a:xfrm>
            <a:off x="5788152" y="4803739"/>
            <a:ext cx="3044952" cy="274320"/>
          </a:xfrm>
        </p:spPr>
        <p:txBody>
          <a:bodyPr/>
          <a:lstStyle/>
          <a:p>
            <a:pPr lvl="0"/>
            <a:endParaRPr lang="en-US" dirty="0"/>
          </a:p>
        </p:txBody>
      </p:sp>
      <p:sp>
        <p:nvSpPr>
          <p:cNvPr id="6" name="Footer Placeholder 5"/>
          <p:cNvSpPr>
            <a:spLocks noGrp="1"/>
          </p:cNvSpPr>
          <p:nvPr>
            <p:ph type="ftr" sz="quarter" idx="11"/>
          </p:nvPr>
        </p:nvSpPr>
        <p:spPr>
          <a:xfrm>
            <a:off x="301753" y="4808137"/>
            <a:ext cx="3584448" cy="274320"/>
          </a:xfrm>
        </p:spPr>
        <p:txBody>
          <a:bodyPr/>
          <a:lstStyle/>
          <a:p>
            <a:pPr lvl="0"/>
            <a:endParaRPr lang="en-US" dirty="0"/>
          </a:p>
        </p:txBody>
      </p:sp>
    </p:spTree>
    <p:extLst>
      <p:ext uri="{BB962C8B-B14F-4D97-AF65-F5344CB8AC3E}">
        <p14:creationId xmlns:p14="http://schemas.microsoft.com/office/powerpoint/2010/main" val="962795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6E1425D5-E036-42C4-8E13-38FCAE7B5E88}" type="slidenum">
              <a:rPr lang="en-US" smtClean="0"/>
              <a:pPr lvl="0"/>
              <a:t>‹#›</a:t>
            </a:fld>
            <a:endParaRPr lang="en-US" dirty="0"/>
          </a:p>
        </p:txBody>
      </p:sp>
    </p:spTree>
    <p:extLst>
      <p:ext uri="{BB962C8B-B14F-4D97-AF65-F5344CB8AC3E}">
        <p14:creationId xmlns:p14="http://schemas.microsoft.com/office/powerpoint/2010/main" val="348075319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8" name="Rectangle 7"/>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9" name="Rectangle 8"/>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0" name="Rectangle 9"/>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1" name="Rectangle 10"/>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2" name="Rectangle 11"/>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9" tIns="34289" rIns="68579" bIns="34289" anchor="ctr" compatLnSpc="1"/>
          <a:lstStyle/>
          <a:p>
            <a:endParaRPr kumimoji="0" lang="en-US" sz="953" dirty="0"/>
          </a:p>
        </p:txBody>
      </p:sp>
      <p:sp>
        <p:nvSpPr>
          <p:cNvPr id="13" name="Straight Connector 12"/>
          <p:cNvSpPr>
            <a:spLocks noChangeShapeType="1"/>
          </p:cNvSpPr>
          <p:nvPr/>
        </p:nvSpPr>
        <p:spPr bwMode="auto">
          <a:xfrm rot="5400000">
            <a:off x="4802505" y="2458593"/>
            <a:ext cx="468401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79" tIns="34289" rIns="68579" bIns="34289" anchor="ctr" compatLnSpc="1"/>
          <a:lstStyle/>
          <a:p>
            <a:endParaRPr kumimoji="0" lang="en-US" sz="953"/>
          </a:p>
        </p:txBody>
      </p:sp>
      <p:sp>
        <p:nvSpPr>
          <p:cNvPr id="14" name="Oval 13"/>
          <p:cNvSpPr/>
          <p:nvPr/>
        </p:nvSpPr>
        <p:spPr>
          <a:xfrm>
            <a:off x="6839712" y="219432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15" name="Oval 14"/>
          <p:cNvSpPr/>
          <p:nvPr/>
        </p:nvSpPr>
        <p:spPr>
          <a:xfrm>
            <a:off x="6934201" y="2265188"/>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6" name="Slide Number Placeholder 5"/>
          <p:cNvSpPr>
            <a:spLocks noGrp="1"/>
          </p:cNvSpPr>
          <p:nvPr>
            <p:ph type="sldNum" sz="quarter" idx="12"/>
          </p:nvPr>
        </p:nvSpPr>
        <p:spPr>
          <a:xfrm>
            <a:off x="6915913" y="2257426"/>
            <a:ext cx="457200" cy="330994"/>
          </a:xfrm>
        </p:spPr>
        <p:txBody>
          <a:bodyPr/>
          <a:lstStyle/>
          <a:p>
            <a:pPr lvl="0"/>
            <a:fld id="{3EE0C768-0EB9-4ED9-841E-9E3226FF3C19}" type="slidenum">
              <a:rPr lang="en-US" smtClean="0"/>
              <a:pPr lvl="0"/>
              <a:t>‹#›</a:t>
            </a:fld>
            <a:endParaRPr lang="en-US" dirty="0"/>
          </a:p>
        </p:txBody>
      </p:sp>
      <p:sp>
        <p:nvSpPr>
          <p:cNvPr id="3" name="Vertical Text Placeholder 2"/>
          <p:cNvSpPr>
            <a:spLocks noGrp="1"/>
          </p:cNvSpPr>
          <p:nvPr>
            <p:ph type="body" orient="vert" idx="1"/>
          </p:nvPr>
        </p:nvSpPr>
        <p:spPr>
          <a:xfrm>
            <a:off x="304800" y="228600"/>
            <a:ext cx="6553200" cy="43660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2" name="Vertical Title 1"/>
          <p:cNvSpPr>
            <a:spLocks noGrp="1"/>
          </p:cNvSpPr>
          <p:nvPr>
            <p:ph type="title" orient="vert"/>
          </p:nvPr>
        </p:nvSpPr>
        <p:spPr>
          <a:xfrm>
            <a:off x="7391400" y="228601"/>
            <a:ext cx="1447800" cy="4388644"/>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50761231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rtl="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rtl="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Nunito"/>
                <a:ea typeface="Nunito"/>
                <a:cs typeface="Nunito"/>
                <a:sym typeface="Nunito"/>
              </a:defRPr>
            </a:lvl1pPr>
            <a:lvl2pPr lvl="1" algn="r" rtl="0">
              <a:buNone/>
              <a:defRPr sz="1000">
                <a:solidFill>
                  <a:schemeClr val="dk2"/>
                </a:solidFill>
                <a:latin typeface="Nunito"/>
                <a:ea typeface="Nunito"/>
                <a:cs typeface="Nunito"/>
                <a:sym typeface="Nunito"/>
              </a:defRPr>
            </a:lvl2pPr>
            <a:lvl3pPr lvl="2" algn="r" rtl="0">
              <a:buNone/>
              <a:defRPr sz="1000">
                <a:solidFill>
                  <a:schemeClr val="dk2"/>
                </a:solidFill>
                <a:latin typeface="Nunito"/>
                <a:ea typeface="Nunito"/>
                <a:cs typeface="Nunito"/>
                <a:sym typeface="Nunito"/>
              </a:defRPr>
            </a:lvl3pPr>
            <a:lvl4pPr lvl="3" algn="r" rtl="0">
              <a:buNone/>
              <a:defRPr sz="1000">
                <a:solidFill>
                  <a:schemeClr val="dk2"/>
                </a:solidFill>
                <a:latin typeface="Nunito"/>
                <a:ea typeface="Nunito"/>
                <a:cs typeface="Nunito"/>
                <a:sym typeface="Nunito"/>
              </a:defRPr>
            </a:lvl4pPr>
            <a:lvl5pPr lvl="4" algn="r" rtl="0">
              <a:buNone/>
              <a:defRPr sz="1000">
                <a:solidFill>
                  <a:schemeClr val="dk2"/>
                </a:solidFill>
                <a:latin typeface="Nunito"/>
                <a:ea typeface="Nunito"/>
                <a:cs typeface="Nunito"/>
                <a:sym typeface="Nunito"/>
              </a:defRPr>
            </a:lvl5pPr>
            <a:lvl6pPr lvl="5" algn="r" rtl="0">
              <a:buNone/>
              <a:defRPr sz="1000">
                <a:solidFill>
                  <a:schemeClr val="dk2"/>
                </a:solidFill>
                <a:latin typeface="Nunito"/>
                <a:ea typeface="Nunito"/>
                <a:cs typeface="Nunito"/>
                <a:sym typeface="Nunito"/>
              </a:defRPr>
            </a:lvl6pPr>
            <a:lvl7pPr lvl="6" algn="r" rtl="0">
              <a:buNone/>
              <a:defRPr sz="1000">
                <a:solidFill>
                  <a:schemeClr val="dk2"/>
                </a:solidFill>
                <a:latin typeface="Nunito"/>
                <a:ea typeface="Nunito"/>
                <a:cs typeface="Nunito"/>
                <a:sym typeface="Nunito"/>
              </a:defRPr>
            </a:lvl7pPr>
            <a:lvl8pPr lvl="7" algn="r" rtl="0">
              <a:buNone/>
              <a:defRPr sz="1000">
                <a:solidFill>
                  <a:schemeClr val="dk2"/>
                </a:solidFill>
                <a:latin typeface="Nunito"/>
                <a:ea typeface="Nunito"/>
                <a:cs typeface="Nunito"/>
                <a:sym typeface="Nunito"/>
              </a:defRPr>
            </a:lvl8pPr>
            <a:lvl9pPr lvl="8" algn="r" rtl="0">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6" name="Rectangle 15"/>
          <p:cNvSpPr>
            <a:spLocks noChangeArrowheads="1"/>
          </p:cNvSpPr>
          <p:nvPr/>
        </p:nvSpPr>
        <p:spPr bwMode="white">
          <a:xfrm>
            <a:off x="0" y="1"/>
            <a:ext cx="9144000" cy="10450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9" name="Rectangle 18"/>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9" name="Rectangle 8"/>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9" tIns="34289" rIns="68579" bIns="34289" anchor="ctr" compatLnSpc="1"/>
          <a:lstStyle/>
          <a:p>
            <a:endParaRPr kumimoji="0" lang="en-US" sz="953"/>
          </a:p>
        </p:txBody>
      </p:sp>
      <p:sp>
        <p:nvSpPr>
          <p:cNvPr id="14" name="Date Placeholder 13"/>
          <p:cNvSpPr>
            <a:spLocks noGrp="1"/>
          </p:cNvSpPr>
          <p:nvPr>
            <p:ph type="dt" sz="half" idx="2"/>
          </p:nvPr>
        </p:nvSpPr>
        <p:spPr>
          <a:xfrm>
            <a:off x="5791200" y="4803739"/>
            <a:ext cx="3044952" cy="274320"/>
          </a:xfrm>
          <a:prstGeom prst="rect">
            <a:avLst/>
          </a:prstGeom>
        </p:spPr>
        <p:txBody>
          <a:bodyPr vert="horz" lIns="100794" tIns="50397" rIns="100794" bIns="50397"/>
          <a:lstStyle>
            <a:lvl1pPr algn="r" eaLnBrk="1" latinLnBrk="0" hangingPunct="1">
              <a:defRPr kumimoji="0" sz="1021">
                <a:solidFill>
                  <a:srgbClr val="FFFFFF"/>
                </a:solidFill>
              </a:defRPr>
            </a:lvl1pPr>
          </a:lstStyle>
          <a:p>
            <a:pPr lvl="0"/>
            <a:endParaRPr lang="en-US" dirty="0"/>
          </a:p>
        </p:txBody>
      </p:sp>
      <p:sp>
        <p:nvSpPr>
          <p:cNvPr id="3" name="Footer Placeholder 2"/>
          <p:cNvSpPr>
            <a:spLocks noGrp="1"/>
          </p:cNvSpPr>
          <p:nvPr>
            <p:ph type="ftr" sz="quarter" idx="3"/>
          </p:nvPr>
        </p:nvSpPr>
        <p:spPr>
          <a:xfrm>
            <a:off x="304801" y="4808137"/>
            <a:ext cx="3581400" cy="274320"/>
          </a:xfrm>
          <a:prstGeom prst="rect">
            <a:avLst/>
          </a:prstGeom>
        </p:spPr>
        <p:txBody>
          <a:bodyPr vert="horz" lIns="100794" tIns="50397" rIns="100794" bIns="50397"/>
          <a:lstStyle>
            <a:lvl1pPr algn="l" eaLnBrk="1" latinLnBrk="0" hangingPunct="1">
              <a:defRPr kumimoji="0" sz="885">
                <a:solidFill>
                  <a:srgbClr val="FFFFFF"/>
                </a:solidFill>
              </a:defRPr>
            </a:lvl1pPr>
          </a:lstStyle>
          <a:p>
            <a:pPr lvl="0"/>
            <a:endParaRPr lang="en-US" dirty="0"/>
          </a:p>
        </p:txBody>
      </p:sp>
      <p:sp>
        <p:nvSpPr>
          <p:cNvPr id="8" name="Rectangle 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9" tIns="34289" rIns="68579" bIns="34289" anchor="ctr" compatLnSpc="1"/>
          <a:lstStyle/>
          <a:p>
            <a:endParaRPr kumimoji="0" lang="en-US" sz="953" dirty="0"/>
          </a:p>
        </p:txBody>
      </p:sp>
      <p:sp>
        <p:nvSpPr>
          <p:cNvPr id="10" name="Straight Connector 9"/>
          <p:cNvSpPr>
            <a:spLocks noChangeShapeType="1"/>
          </p:cNvSpPr>
          <p:nvPr/>
        </p:nvSpPr>
        <p:spPr bwMode="auto">
          <a:xfrm>
            <a:off x="152400" y="957557"/>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79" tIns="34289" rIns="68579" bIns="34289" anchor="ctr" compatLnSpc="1"/>
          <a:lstStyle/>
          <a:p>
            <a:endParaRPr kumimoji="0" lang="en-US" sz="953"/>
          </a:p>
        </p:txBody>
      </p:sp>
      <p:sp>
        <p:nvSpPr>
          <p:cNvPr id="12" name="Oval 11"/>
          <p:cNvSpPr/>
          <p:nvPr/>
        </p:nvSpPr>
        <p:spPr>
          <a:xfrm>
            <a:off x="4267200" y="717028"/>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15" name="Oval 14"/>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latinLnBrk="0" hangingPunct="1"/>
            <a:endParaRPr kumimoji="0" lang="en-US" sz="953"/>
          </a:p>
        </p:txBody>
      </p:sp>
      <p:sp>
        <p:nvSpPr>
          <p:cNvPr id="23" name="Slide Number Placeholder 22"/>
          <p:cNvSpPr>
            <a:spLocks noGrp="1"/>
          </p:cNvSpPr>
          <p:nvPr>
            <p:ph type="sldNum" sz="quarter" idx="4"/>
          </p:nvPr>
        </p:nvSpPr>
        <p:spPr>
          <a:xfrm>
            <a:off x="4343400" y="780131"/>
            <a:ext cx="457200" cy="330994"/>
          </a:xfrm>
          <a:prstGeom prst="rect">
            <a:avLst/>
          </a:prstGeom>
        </p:spPr>
        <p:txBody>
          <a:bodyPr vert="horz" lIns="50397" tIns="50397" rIns="50397" bIns="50397" anchor="ctr">
            <a:normAutofit/>
          </a:bodyPr>
          <a:lstStyle>
            <a:lvl1pPr algn="ctr" eaLnBrk="1" latinLnBrk="0" hangingPunct="1">
              <a:defRPr kumimoji="0" sz="1225">
                <a:solidFill>
                  <a:schemeClr val="accent3">
                    <a:shade val="75000"/>
                  </a:schemeClr>
                </a:solidFill>
              </a:defRPr>
            </a:lvl1pPr>
          </a:lstStyle>
          <a:p>
            <a:pPr lvl="0"/>
            <a:fld id="{9A8593A0-8992-4F3B-B8FF-9929C158342F}" type="slidenum">
              <a:rPr lang="en-US" smtClean="0"/>
              <a:pPr lvl="0"/>
              <a:t>‹#›</a:t>
            </a:fld>
            <a:endParaRPr lang="en-US" dirty="0"/>
          </a:p>
        </p:txBody>
      </p:sp>
      <p:sp>
        <p:nvSpPr>
          <p:cNvPr id="22" name="Title Placeholder 21"/>
          <p:cNvSpPr>
            <a:spLocks noGrp="1"/>
          </p:cNvSpPr>
          <p:nvPr>
            <p:ph type="title"/>
          </p:nvPr>
        </p:nvSpPr>
        <p:spPr>
          <a:xfrm>
            <a:off x="301753" y="171450"/>
            <a:ext cx="8534400" cy="569214"/>
          </a:xfrm>
          <a:prstGeom prst="rect">
            <a:avLst/>
          </a:prstGeom>
        </p:spPr>
        <p:txBody>
          <a:bodyPr vert="horz" lIns="100794" tIns="50397" rIns="100794" bIns="50397"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3" y="1143000"/>
            <a:ext cx="8534400" cy="3449574"/>
          </a:xfrm>
          <a:prstGeom prst="rect">
            <a:avLst/>
          </a:prstGeom>
        </p:spPr>
        <p:txBody>
          <a:bodyPr vert="horz" lIns="100794" tIns="50397" rIns="100794" bIns="5039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72539208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1" latinLnBrk="0" hangingPunct="1">
        <a:spcBef>
          <a:spcPct val="0"/>
        </a:spcBef>
        <a:buNone/>
        <a:defRPr kumimoji="0" sz="2449" kern="1200">
          <a:solidFill>
            <a:schemeClr val="accent3">
              <a:shade val="75000"/>
            </a:schemeClr>
          </a:solidFill>
          <a:latin typeface="+mj-lt"/>
          <a:ea typeface="+mj-ea"/>
          <a:cs typeface="+mj-cs"/>
        </a:defRPr>
      </a:lvl1pPr>
    </p:titleStyle>
    <p:bodyStyle>
      <a:lvl1pPr marL="205741" indent="-205741" algn="l" rtl="0" eaLnBrk="1" latinLnBrk="0" hangingPunct="1">
        <a:spcBef>
          <a:spcPct val="20000"/>
        </a:spcBef>
        <a:buClr>
          <a:schemeClr val="accent1"/>
        </a:buClr>
        <a:buSzPct val="85000"/>
        <a:buFont typeface="Wingdings 2"/>
        <a:buChar char=""/>
        <a:defRPr kumimoji="0" sz="2041" kern="1200">
          <a:solidFill>
            <a:schemeClr val="tx1"/>
          </a:solidFill>
          <a:latin typeface="+mn-lt"/>
          <a:ea typeface="+mn-ea"/>
          <a:cs typeface="+mn-cs"/>
        </a:defRPr>
      </a:lvl1pPr>
      <a:lvl2pPr marL="411483" indent="-205741" algn="l" rtl="0" eaLnBrk="1" latinLnBrk="0" hangingPunct="1">
        <a:spcBef>
          <a:spcPct val="20000"/>
        </a:spcBef>
        <a:buClr>
          <a:schemeClr val="accent2"/>
        </a:buClr>
        <a:buSzPct val="70000"/>
        <a:buFont typeface="Wingdings"/>
        <a:buChar char=""/>
        <a:defRPr kumimoji="0" sz="1633" kern="1200">
          <a:solidFill>
            <a:schemeClr val="tx2"/>
          </a:solidFill>
          <a:latin typeface="+mn-lt"/>
          <a:ea typeface="+mn-ea"/>
          <a:cs typeface="+mn-cs"/>
        </a:defRPr>
      </a:lvl2pPr>
      <a:lvl3pPr marL="617224" indent="-171451" algn="l" rtl="0" eaLnBrk="1" latinLnBrk="0" hangingPunct="1">
        <a:spcBef>
          <a:spcPct val="20000"/>
        </a:spcBef>
        <a:buClr>
          <a:schemeClr val="accent3"/>
        </a:buClr>
        <a:buSzPct val="75000"/>
        <a:buFont typeface="Wingdings 2"/>
        <a:buChar char=""/>
        <a:defRPr kumimoji="0" sz="1497" kern="1200">
          <a:solidFill>
            <a:schemeClr val="tx1"/>
          </a:solidFill>
          <a:latin typeface="+mn-lt"/>
          <a:ea typeface="+mn-ea"/>
          <a:cs typeface="+mn-cs"/>
        </a:defRPr>
      </a:lvl3pPr>
      <a:lvl4pPr marL="822966" indent="-171451" algn="l" rtl="0" eaLnBrk="1" latinLnBrk="0" hangingPunct="1">
        <a:spcBef>
          <a:spcPct val="20000"/>
        </a:spcBef>
        <a:buClr>
          <a:schemeClr val="accent4"/>
        </a:buClr>
        <a:buSzPct val="70000"/>
        <a:buFont typeface="Wingdings"/>
        <a:buChar char=""/>
        <a:defRPr kumimoji="0" sz="1497" kern="1200">
          <a:solidFill>
            <a:schemeClr val="tx2"/>
          </a:solidFill>
          <a:latin typeface="+mn-lt"/>
          <a:ea typeface="+mn-ea"/>
          <a:cs typeface="+mn-cs"/>
        </a:defRPr>
      </a:lvl4pPr>
      <a:lvl5pPr marL="1028707" indent="-171451" algn="l" rtl="0" eaLnBrk="1" latinLnBrk="0" hangingPunct="1">
        <a:spcBef>
          <a:spcPct val="20000"/>
        </a:spcBef>
        <a:buClr>
          <a:schemeClr val="accent5"/>
        </a:buClr>
        <a:buFontTx/>
        <a:buChar char="•"/>
        <a:defRPr kumimoji="0" sz="1361" kern="1200">
          <a:solidFill>
            <a:schemeClr val="tx1"/>
          </a:solidFill>
          <a:latin typeface="+mn-lt"/>
          <a:ea typeface="+mn-ea"/>
          <a:cs typeface="+mn-cs"/>
        </a:defRPr>
      </a:lvl5pPr>
      <a:lvl6pPr marL="1234448" indent="-137161" algn="l" rtl="0" eaLnBrk="1" latinLnBrk="0" hangingPunct="1">
        <a:spcBef>
          <a:spcPct val="20000"/>
        </a:spcBef>
        <a:buClr>
          <a:schemeClr val="accent6"/>
        </a:buClr>
        <a:buSzPct val="80000"/>
        <a:buFont typeface="Wingdings 2"/>
        <a:buChar char=""/>
        <a:defRPr kumimoji="0" sz="1361" kern="1200">
          <a:solidFill>
            <a:schemeClr val="tx1"/>
          </a:solidFill>
          <a:latin typeface="+mn-lt"/>
          <a:ea typeface="+mn-ea"/>
          <a:cs typeface="+mn-cs"/>
        </a:defRPr>
      </a:lvl6pPr>
      <a:lvl7pPr marL="1440190" indent="-137161" algn="l" rtl="0" eaLnBrk="1" latinLnBrk="0" hangingPunct="1">
        <a:spcBef>
          <a:spcPct val="20000"/>
        </a:spcBef>
        <a:buClr>
          <a:schemeClr val="accent1">
            <a:shade val="75000"/>
          </a:schemeClr>
        </a:buClr>
        <a:buSzPct val="90000"/>
        <a:buChar char="•"/>
        <a:defRPr kumimoji="0" sz="1225" kern="1200" baseline="0">
          <a:solidFill>
            <a:schemeClr val="tx1"/>
          </a:solidFill>
          <a:latin typeface="+mn-lt"/>
          <a:ea typeface="+mn-ea"/>
          <a:cs typeface="+mn-cs"/>
        </a:defRPr>
      </a:lvl7pPr>
      <a:lvl8pPr marL="1577350" indent="-137161" algn="l" rtl="0" eaLnBrk="1" latinLnBrk="0" hangingPunct="1">
        <a:spcBef>
          <a:spcPct val="20000"/>
        </a:spcBef>
        <a:buClr>
          <a:schemeClr val="accent4">
            <a:shade val="75000"/>
          </a:schemeClr>
        </a:buClr>
        <a:buChar char="•"/>
        <a:defRPr kumimoji="0" sz="1225" kern="1200">
          <a:solidFill>
            <a:schemeClr val="tx1"/>
          </a:solidFill>
          <a:latin typeface="+mn-lt"/>
          <a:ea typeface="+mn-ea"/>
          <a:cs typeface="+mn-cs"/>
        </a:defRPr>
      </a:lvl8pPr>
      <a:lvl9pPr marL="1783092" indent="-137161" algn="l" rtl="0" eaLnBrk="1" latinLnBrk="0" hangingPunct="1">
        <a:spcBef>
          <a:spcPct val="20000"/>
        </a:spcBef>
        <a:buClr>
          <a:schemeClr val="accent2">
            <a:shade val="75000"/>
          </a:schemeClr>
        </a:buClr>
        <a:buSzPct val="90000"/>
        <a:buChar char="•"/>
        <a:defRPr kumimoji="0" sz="1021"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3" algn="l" rtl="0" eaLnBrk="1" latinLnBrk="0" hangingPunct="1">
        <a:defRPr kumimoji="0" kern="1200">
          <a:solidFill>
            <a:schemeClr val="tx1"/>
          </a:solidFill>
          <a:latin typeface="+mn-lt"/>
          <a:ea typeface="+mn-ea"/>
          <a:cs typeface="+mn-cs"/>
        </a:defRPr>
      </a:lvl2pPr>
      <a:lvl3pPr marL="685804" algn="l" rtl="0" eaLnBrk="1" latinLnBrk="0" hangingPunct="1">
        <a:defRPr kumimoji="0" kern="1200">
          <a:solidFill>
            <a:schemeClr val="tx1"/>
          </a:solidFill>
          <a:latin typeface="+mn-lt"/>
          <a:ea typeface="+mn-ea"/>
          <a:cs typeface="+mn-cs"/>
        </a:defRPr>
      </a:lvl3pPr>
      <a:lvl4pPr marL="1028707" algn="l" rtl="0" eaLnBrk="1" latinLnBrk="0" hangingPunct="1">
        <a:defRPr kumimoji="0" kern="1200">
          <a:solidFill>
            <a:schemeClr val="tx1"/>
          </a:solidFill>
          <a:latin typeface="+mn-lt"/>
          <a:ea typeface="+mn-ea"/>
          <a:cs typeface="+mn-cs"/>
        </a:defRPr>
      </a:lvl4pPr>
      <a:lvl5pPr marL="1371609" algn="l" rtl="0" eaLnBrk="1" latinLnBrk="0" hangingPunct="1">
        <a:defRPr kumimoji="0" kern="1200">
          <a:solidFill>
            <a:schemeClr val="tx1"/>
          </a:solidFill>
          <a:latin typeface="+mn-lt"/>
          <a:ea typeface="+mn-ea"/>
          <a:cs typeface="+mn-cs"/>
        </a:defRPr>
      </a:lvl5pPr>
      <a:lvl6pPr marL="1714511" algn="l" rtl="0" eaLnBrk="1" latinLnBrk="0" hangingPunct="1">
        <a:defRPr kumimoji="0" kern="1200">
          <a:solidFill>
            <a:schemeClr val="tx1"/>
          </a:solidFill>
          <a:latin typeface="+mn-lt"/>
          <a:ea typeface="+mn-ea"/>
          <a:cs typeface="+mn-cs"/>
        </a:defRPr>
      </a:lvl6pPr>
      <a:lvl7pPr marL="2057413" algn="l" rtl="0" eaLnBrk="1" latinLnBrk="0" hangingPunct="1">
        <a:defRPr kumimoji="0" kern="1200">
          <a:solidFill>
            <a:schemeClr val="tx1"/>
          </a:solidFill>
          <a:latin typeface="+mn-lt"/>
          <a:ea typeface="+mn-ea"/>
          <a:cs typeface="+mn-cs"/>
        </a:defRPr>
      </a:lvl7pPr>
      <a:lvl8pPr marL="2400316" algn="l" rtl="0" eaLnBrk="1" latinLnBrk="0" hangingPunct="1">
        <a:defRPr kumimoji="0" kern="1200">
          <a:solidFill>
            <a:schemeClr val="tx1"/>
          </a:solidFill>
          <a:latin typeface="+mn-lt"/>
          <a:ea typeface="+mn-ea"/>
          <a:cs typeface="+mn-cs"/>
        </a:defRPr>
      </a:lvl8pPr>
      <a:lvl9pPr marL="274321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hyperlink" Target="https://www.aarp.org/money/taxes/aarp_taxaide/" TargetMode="External"/><Relationship Id="rId2" Type="http://schemas.openxmlformats.org/officeDocument/2006/relationships/notesSlide" Target="../notesSlides/notesSlide97.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03.xml.rels><?xml version="1.0" encoding="UTF-8" standalone="yes"?>
<Relationships xmlns="http://schemas.openxmlformats.org/package/2006/relationships"><Relationship Id="rId3" Type="http://schemas.openxmlformats.org/officeDocument/2006/relationships/hyperlink" Target="mailto:rhall@casaoforegon.org" TargetMode="External"/><Relationship Id="rId2" Type="http://schemas.openxmlformats.org/officeDocument/2006/relationships/notesSlide" Target="../notesSlides/notesSlide98.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hyperlink" Target="https://youtu.be/3dEs0PWOy9g" TargetMode="External"/><Relationship Id="rId2" Type="http://schemas.openxmlformats.org/officeDocument/2006/relationships/notesSlide" Target="../notesSlides/notesSlide113.xml"/><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hyperlink" Target="http://www.youtube.com/watch?v=3dEs0PWOy9g"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34.xml.rels><?xml version="1.0" encoding="UTF-8" standalone="yes"?>
<Relationships xmlns="http://schemas.openxmlformats.org/package/2006/relationships"><Relationship Id="rId3" Type="http://schemas.openxmlformats.org/officeDocument/2006/relationships/hyperlink" Target="https://www.nerdwallet.com/article/investing/investing-101?trk=nw_ra_leftRail" TargetMode="External"/><Relationship Id="rId2" Type="http://schemas.openxmlformats.org/officeDocument/2006/relationships/notesSlide" Target="../notesSlides/notesSlide129.xml"/><Relationship Id="rId1" Type="http://schemas.openxmlformats.org/officeDocument/2006/relationships/slideLayout" Target="../slideLayouts/slideLayout7.xml"/><Relationship Id="rId5" Type="http://schemas.openxmlformats.org/officeDocument/2006/relationships/hyperlink" Target="https://jlcollinsnh.com/stock-series/" TargetMode="External"/><Relationship Id="rId4" Type="http://schemas.openxmlformats.org/officeDocument/2006/relationships/hyperlink" Target="https://www.finrafoundation.org/investor-education-library"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www.faireconomy.org/boostsandblock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www.financialeducationstandards.com"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hyperlink" Target="https://files.consumerfinance.gov/f/201503_cfpb_truth-in-lending-act.pdf" TargetMode="External"/><Relationship Id="rId13" Type="http://schemas.openxmlformats.org/officeDocument/2006/relationships/hyperlink" Target="https://www.oregon.gov/newsroom/Pages/NewsDetail.aspx?newsid=2503" TargetMode="External"/><Relationship Id="rId18" Type="http://schemas.openxmlformats.org/officeDocument/2006/relationships/hyperlink" Target="https://www.smartaboutmoney.org/Portals/0/Worksheets/NEFE-smart-about-money-activity-Identity-Fraud-Checklist.pdf" TargetMode="External"/><Relationship Id="rId26" Type="http://schemas.openxmlformats.org/officeDocument/2006/relationships/hyperlink" Target="https://cft.vanderbilt.edu/teaching-guides/pedagogies-and-strategies/" TargetMode="External"/><Relationship Id="rId3" Type="http://schemas.openxmlformats.org/officeDocument/2006/relationships/hyperlink" Target="http://www.financialeducationstandards.org/" TargetMode="External"/><Relationship Id="rId21" Type="http://schemas.openxmlformats.org/officeDocument/2006/relationships/hyperlink" Target="https://www.consumer.ftc.gov/media/video-0123-identitytheftgov-helps-you-report-and-recover-identity-theft" TargetMode="External"/><Relationship Id="rId7" Type="http://schemas.openxmlformats.org/officeDocument/2006/relationships/hyperlink" Target="https://www.consumerfinance.gov/policy-compliance/guidance/fair-credit-reporting-act/" TargetMode="External"/><Relationship Id="rId12" Type="http://schemas.openxmlformats.org/officeDocument/2006/relationships/hyperlink" Target="https://www.fdic.gov/regulations/laws/rules/6500-200.html" TargetMode="External"/><Relationship Id="rId17" Type="http://schemas.openxmlformats.org/officeDocument/2006/relationships/hyperlink" Target="https://www.nclc.org/images/pdf/older_consumers/consumer_facts/cf_protect_yourself_from_identity_theft.pdf" TargetMode="External"/><Relationship Id="rId25" Type="http://schemas.openxmlformats.org/officeDocument/2006/relationships/hyperlink" Target="https://www.brown.edu/sheridan/teaching-learning-resources/teaching-resources/classroom-practices/learning-contexts/discussions/tips" TargetMode="External"/><Relationship Id="rId2" Type="http://schemas.openxmlformats.org/officeDocument/2006/relationships/notesSlide" Target="../notesSlides/notesSlide68.xml"/><Relationship Id="rId16" Type="http://schemas.openxmlformats.org/officeDocument/2006/relationships/hyperlink" Target="https://www.doj.state.or.us/consumer-protection/sales-scams-fraud/report-scams-fraud/" TargetMode="External"/><Relationship Id="rId20" Type="http://schemas.openxmlformats.org/officeDocument/2006/relationships/hyperlink" Target="https://www.consumer.ftc.gov/articles/501a-identity-theft-a-recovery-plan_2018_0.pdf" TargetMode="External"/><Relationship Id="rId29" Type="http://schemas.openxmlformats.org/officeDocument/2006/relationships/hyperlink" Target="https://cft.vanderbilt.edu/guides-sub-pages/blooms-taxonomy/" TargetMode="External"/><Relationship Id="rId1" Type="http://schemas.openxmlformats.org/officeDocument/2006/relationships/slideLayout" Target="../slideLayouts/slideLayout6.xml"/><Relationship Id="rId6" Type="http://schemas.openxmlformats.org/officeDocument/2006/relationships/hyperlink" Target="https://www.consumer.ftc.gov/articles/pdf-0070-credit-and-your-consumer-rights_1.pdf" TargetMode="External"/><Relationship Id="rId11" Type="http://schemas.openxmlformats.org/officeDocument/2006/relationships/hyperlink" Target="https://www.ftc.gov/enforcement/rules/rulemaking-regulatory-reform-proceedings/fair-packaging-labeling-act" TargetMode="External"/><Relationship Id="rId24" Type="http://schemas.openxmlformats.org/officeDocument/2006/relationships/hyperlink" Target="https://www.experian.com/blogs/ask-experian/20-types-of-identity-theft-and-fraud/" TargetMode="External"/><Relationship Id="rId5" Type="http://schemas.openxmlformats.org/officeDocument/2006/relationships/hyperlink" Target="https://www.osbar.org/public/legalinfo/consumer.html" TargetMode="External"/><Relationship Id="rId15" Type="http://schemas.openxmlformats.org/officeDocument/2006/relationships/hyperlink" Target="https://www.consumerfinance.gov/consumer-tools/fraud/" TargetMode="External"/><Relationship Id="rId23" Type="http://schemas.openxmlformats.org/officeDocument/2006/relationships/hyperlink" Target="https://smartasset.com/credit-cards/should-you-sign-the-back-of-your-credit-card" TargetMode="External"/><Relationship Id="rId28" Type="http://schemas.openxmlformats.org/officeDocument/2006/relationships/hyperlink" Target="https://differentiationcentral.com/what-is-differentiated-instruction/" TargetMode="External"/><Relationship Id="rId10" Type="http://schemas.openxmlformats.org/officeDocument/2006/relationships/hyperlink" Target="https://files.consumerfinance.gov/f/documents/102012_cfpb_truth-savings-act-tisa_procedures.pdf" TargetMode="External"/><Relationship Id="rId19" Type="http://schemas.openxmlformats.org/officeDocument/2006/relationships/hyperlink" Target="https://www.identitytheft.gov/Know-Your-Rights" TargetMode="External"/><Relationship Id="rId31" Type="http://schemas.openxmlformats.org/officeDocument/2006/relationships/hyperlink" Target="https://teachingselfadvocacy.files.wordpress.com/2012/11/self22.jpg" TargetMode="External"/><Relationship Id="rId4" Type="http://schemas.openxmlformats.org/officeDocument/2006/relationships/hyperlink" Target="https://www.oregon.gov/dcbs/consumer/Pages/consumer.aspx" TargetMode="External"/><Relationship Id="rId9" Type="http://schemas.openxmlformats.org/officeDocument/2006/relationships/hyperlink" Target="https://www.consumerfinance.gov/ask-cfpb/are-there-laws-that-limit-what-debt-collectors-can-say-or-do-en-329/" TargetMode="External"/><Relationship Id="rId14" Type="http://schemas.openxmlformats.org/officeDocument/2006/relationships/hyperlink" Target="https://olis.leg.state.or.us/liz/2017R1/Downloads/MeasureDocument/SB98/Enrolled" TargetMode="External"/><Relationship Id="rId22" Type="http://schemas.openxmlformats.org/officeDocument/2006/relationships/hyperlink" Target="https://www.consumer.ftc.gov/articles/0497-credit-freeze-faqs" TargetMode="External"/><Relationship Id="rId27" Type="http://schemas.openxmlformats.org/officeDocument/2006/relationships/hyperlink" Target="https://lincs.ed.gov/sites/default/files/11_%20TEAL_Adult_Learning_Theory.pdf" TargetMode="External"/><Relationship Id="rId30" Type="http://schemas.openxmlformats.org/officeDocument/2006/relationships/hyperlink" Target="https://www.frbsf.org/community-development/files/open-source-solutions-empowerment-economics.pdf"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hyperlink" Target="mailto:contact@innovativechanges.org" TargetMode="External"/><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hyperlink" Target="https://turbotax.intuit.com/tax-tips/general/how-are-federal-taxes-spent/L6kinGuUt" TargetMode="External"/><Relationship Id="rId2" Type="http://schemas.openxmlformats.org/officeDocument/2006/relationships/notesSlide" Target="../notesSlides/notesSlide75.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ballotpedia.org/Oregon_state_budget_and_finances" TargetMode="Externa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comments" Target="../comments/comment1.xml"/></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2.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hyperlink" Target="http://www.cashoregon.org/free-tax-sites" TargetMode="External"/><Relationship Id="rId2" Type="http://schemas.openxmlformats.org/officeDocument/2006/relationships/hyperlink" Target="http://www.irs.gov/" TargetMode="Externa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hyperlink" Target="http://www.pewsocialtrends.org/2013/08/22/chapter-3-demographic-economic-data-by-race/" TargetMode="External"/><Relationship Id="rId2" Type="http://schemas.openxmlformats.org/officeDocument/2006/relationships/notesSlide" Target="../notesSlides/notesSlide94.xml"/><Relationship Id="rId1" Type="http://schemas.openxmlformats.org/officeDocument/2006/relationships/slideLayout" Target="../slideLayouts/slideLayout16.xml"/><Relationship Id="rId5" Type="http://schemas.openxmlformats.org/officeDocument/2006/relationships/hyperlink" Target="https://www.washingtonpost.com/news/monkey-cage/wp/2016/04/18/how-the-u-s-tax-system-disadvantages-racial-minorities/" TargetMode="External"/><Relationship Id="rId4" Type="http://schemas.openxmlformats.org/officeDocument/2006/relationships/hyperlink" Target="http://kff.org/report-section/income-and-assets-report-section-3-home-equity/"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oregonidainitiative.org/find-ida-provider/" TargetMode="External"/><Relationship Id="rId2" Type="http://schemas.openxmlformats.org/officeDocument/2006/relationships/notesSlide" Target="../notesSlides/notesSlide95.xml"/><Relationship Id="rId1" Type="http://schemas.openxmlformats.org/officeDocument/2006/relationships/slideLayout" Target="../slideLayouts/slideLayout16.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6"/>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IDA Financial Education Training</a:t>
            </a:r>
            <a:endParaRPr/>
          </a:p>
        </p:txBody>
      </p:sp>
      <p:sp>
        <p:nvSpPr>
          <p:cNvPr id="146" name="Google Shape;146;p16"/>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January 17, 2020</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Behavioral Economics Reading List</a:t>
            </a:r>
            <a:endParaRPr/>
          </a:p>
        </p:txBody>
      </p:sp>
      <p:sp>
        <p:nvSpPr>
          <p:cNvPr id="198" name="Google Shape;198;p2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9" name="Google Shape;199;p25"/>
          <p:cNvPicPr preferRelativeResize="0"/>
          <p:nvPr/>
        </p:nvPicPr>
        <p:blipFill>
          <a:blip r:embed="rId3">
            <a:alphaModFix/>
          </a:blip>
          <a:stretch>
            <a:fillRect/>
          </a:stretch>
        </p:blipFill>
        <p:spPr>
          <a:xfrm>
            <a:off x="511675" y="1990725"/>
            <a:ext cx="7813175" cy="2266875"/>
          </a:xfrm>
          <a:prstGeom prst="rect">
            <a:avLst/>
          </a:prstGeom>
          <a:noFill/>
          <a:ln>
            <a:noFill/>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Your Tax Refund Strategically</a:t>
            </a:r>
            <a:endParaRPr lang="en-US" dirty="0"/>
          </a:p>
        </p:txBody>
      </p:sp>
      <p:sp>
        <p:nvSpPr>
          <p:cNvPr id="3" name="Content Placeholder 2"/>
          <p:cNvSpPr>
            <a:spLocks noGrp="1"/>
          </p:cNvSpPr>
          <p:nvPr>
            <p:ph sz="quarter" idx="1"/>
          </p:nvPr>
        </p:nvSpPr>
        <p:spPr>
          <a:xfrm>
            <a:off x="1368979" y="1145287"/>
            <a:ext cx="6521130" cy="3429000"/>
          </a:xfrm>
        </p:spPr>
        <p:txBody>
          <a:bodyPr>
            <a:normAutofit fontScale="92500"/>
          </a:bodyPr>
          <a:lstStyle/>
          <a:p>
            <a:pPr marL="233309" indent="-233309">
              <a:buAutoNum type="alphaLcParenR"/>
            </a:pPr>
            <a:r>
              <a:rPr lang="en-US" sz="2177" dirty="0"/>
              <a:t>Make sure you’ve met all your needs for the month with your regular income</a:t>
            </a:r>
          </a:p>
          <a:p>
            <a:pPr marL="233309" indent="-233309">
              <a:buAutoNum type="alphaLcParenR"/>
            </a:pPr>
            <a:r>
              <a:rPr lang="en-US" sz="2177" dirty="0"/>
              <a:t>Look at past debt that you’ve been meaning to pay.</a:t>
            </a:r>
          </a:p>
          <a:p>
            <a:pPr marL="233309" indent="-233309">
              <a:buAutoNum type="alphaLcParenR"/>
            </a:pPr>
            <a:r>
              <a:rPr lang="en-US" sz="2177" dirty="0"/>
              <a:t>Now, you can start looking ahead to anticipate expenses over the next year.  </a:t>
            </a:r>
          </a:p>
          <a:p>
            <a:pPr marL="233309" indent="-233309">
              <a:buAutoNum type="alphaLcParenR"/>
            </a:pPr>
            <a:r>
              <a:rPr lang="en-US" sz="2177" dirty="0"/>
              <a:t>Birthdays, holidays, car repairs, winter heat, water bills, seasonal unemployment….these are all things you can budget your tax return to cover. </a:t>
            </a:r>
          </a:p>
          <a:p>
            <a:pPr>
              <a:buNone/>
            </a:pPr>
            <a:r>
              <a:rPr lang="en-US" dirty="0" smtClean="0"/>
              <a:t>Take some time to fill out the tax return budget worksheet.</a:t>
            </a:r>
          </a:p>
          <a:p>
            <a:pPr marL="0"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4196042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Discussion</a:t>
            </a:r>
            <a:endParaRPr lang="en-US" dirty="0"/>
          </a:p>
        </p:txBody>
      </p:sp>
      <p:sp>
        <p:nvSpPr>
          <p:cNvPr id="3" name="Content Placeholder 2"/>
          <p:cNvSpPr>
            <a:spLocks noGrp="1"/>
          </p:cNvSpPr>
          <p:nvPr>
            <p:ph sz="quarter" idx="1"/>
          </p:nvPr>
        </p:nvSpPr>
        <p:spPr/>
        <p:txBody>
          <a:bodyPr/>
          <a:lstStyle/>
          <a:p>
            <a:pPr marL="0" indent="0">
              <a:buNone/>
            </a:pPr>
            <a:r>
              <a:rPr lang="en-US" dirty="0" smtClean="0"/>
              <a:t>At your table answer this questions:</a:t>
            </a:r>
          </a:p>
          <a:p>
            <a:pPr marL="0" indent="0">
              <a:buNone/>
            </a:pPr>
            <a:endParaRPr lang="en-US" dirty="0" smtClean="0"/>
          </a:p>
          <a:p>
            <a:r>
              <a:rPr lang="en-US" dirty="0"/>
              <a:t>W</a:t>
            </a:r>
            <a:r>
              <a:rPr lang="en-US" dirty="0" smtClean="0"/>
              <a:t>here </a:t>
            </a:r>
            <a:r>
              <a:rPr lang="en-US" dirty="0"/>
              <a:t>does this fit within the financial education that we already </a:t>
            </a:r>
            <a:r>
              <a:rPr lang="en-US" dirty="0" smtClean="0"/>
              <a:t>provide?</a:t>
            </a:r>
          </a:p>
          <a:p>
            <a:endParaRPr lang="en-US" dirty="0" smtClean="0"/>
          </a:p>
          <a:p>
            <a:r>
              <a:rPr lang="en-US" dirty="0" smtClean="0"/>
              <a:t>What challenges / barriers do you anticipate with providing Tax workshops in you financial Education curriculum?</a:t>
            </a:r>
          </a:p>
          <a:p>
            <a:endParaRPr lang="en-US" dirty="0"/>
          </a:p>
        </p:txBody>
      </p:sp>
    </p:spTree>
    <p:extLst>
      <p:ext uri="{BB962C8B-B14F-4D97-AF65-F5344CB8AC3E}">
        <p14:creationId xmlns:p14="http://schemas.microsoft.com/office/powerpoint/2010/main" val="21927657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Dial 211 or visit 211.org to find a tax site near you</a:t>
            </a:r>
          </a:p>
          <a:p>
            <a:r>
              <a:rPr lang="en-US" dirty="0" smtClean="0"/>
              <a:t>IRS hotlines:</a:t>
            </a:r>
          </a:p>
          <a:p>
            <a:pPr lvl="1"/>
            <a:r>
              <a:rPr lang="en-US" dirty="0" smtClean="0"/>
              <a:t>For individuals: (800) 829-1040</a:t>
            </a:r>
          </a:p>
          <a:p>
            <a:pPr lvl="1"/>
            <a:r>
              <a:rPr lang="en-US" dirty="0" smtClean="0"/>
              <a:t>Business and Specialty Tax Line: (800) 829-4933</a:t>
            </a:r>
          </a:p>
          <a:p>
            <a:pPr lvl="1"/>
            <a:r>
              <a:rPr lang="en-US" dirty="0" smtClean="0"/>
              <a:t>Refunds  hotline: (800) 829-1954</a:t>
            </a:r>
          </a:p>
          <a:p>
            <a:pPr>
              <a:buFont typeface="Arial" pitchFamily="34" charset="0"/>
              <a:buChar char="•"/>
            </a:pPr>
            <a:r>
              <a:rPr lang="en-US" dirty="0" smtClean="0"/>
              <a:t>Taxpayer Advocate Service: 1-877-777-4778.</a:t>
            </a:r>
          </a:p>
          <a:p>
            <a:pPr>
              <a:buFont typeface="Arial" pitchFamily="34" charset="0"/>
              <a:buChar char="•"/>
            </a:pPr>
            <a:r>
              <a:rPr lang="en-US" dirty="0" smtClean="0"/>
              <a:t>Free AARP tax aide sites </a:t>
            </a:r>
            <a:r>
              <a:rPr lang="en-US" dirty="0" smtClean="0">
                <a:hlinkClick r:id="rId3"/>
              </a:rPr>
              <a:t>https</a:t>
            </a:r>
            <a:r>
              <a:rPr lang="en-US" dirty="0">
                <a:hlinkClick r:id="rId3"/>
              </a:rPr>
              <a:t>://www.aarp.org/money/taxes/aarp_taxaide</a:t>
            </a:r>
            <a:r>
              <a:rPr lang="en-US" dirty="0" smtClean="0">
                <a:hlinkClick r:id="rId3"/>
              </a:rPr>
              <a:t>/</a:t>
            </a:r>
            <a:endParaRPr lang="en-US" dirty="0" smtClean="0"/>
          </a:p>
          <a:p>
            <a:pPr>
              <a:buFont typeface="Arial" pitchFamily="34" charset="0"/>
              <a:buChar char="•"/>
            </a:pPr>
            <a:r>
              <a:rPr lang="en-US" dirty="0" smtClean="0"/>
              <a:t>Legal Aid Services of Oregon 1-888-610-8764</a:t>
            </a:r>
          </a:p>
          <a:p>
            <a:pPr>
              <a:buFont typeface="Arial" pitchFamily="34" charset="0"/>
              <a:buChar char="•"/>
            </a:pPr>
            <a:r>
              <a:rPr lang="en-US" dirty="0" smtClean="0"/>
              <a:t>CASH Oregon.org /locations (website is available in mid Jan VITA tax services). </a:t>
            </a:r>
          </a:p>
          <a:p>
            <a:pPr lvl="1"/>
            <a:endParaRPr lang="en-US" dirty="0" smtClean="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27822260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b="0" dirty="0" smtClean="0"/>
              <a:t>Rachell Hall</a:t>
            </a:r>
          </a:p>
          <a:p>
            <a:r>
              <a:rPr lang="en-US" b="0" dirty="0" smtClean="0"/>
              <a:t>Casa of Oregon/ Innovative changes</a:t>
            </a:r>
          </a:p>
          <a:p>
            <a:r>
              <a:rPr lang="en-US" b="0" dirty="0" smtClean="0">
                <a:hlinkClick r:id="rId3"/>
              </a:rPr>
              <a:t>rhall@casaoforegon.org</a:t>
            </a:r>
            <a:endParaRPr lang="en-US" b="0" dirty="0" smtClean="0"/>
          </a:p>
          <a:p>
            <a:r>
              <a:rPr lang="en-US" b="0" dirty="0" smtClean="0"/>
              <a:t>503-687-3336</a:t>
            </a:r>
          </a:p>
        </p:txBody>
      </p:sp>
      <p:sp>
        <p:nvSpPr>
          <p:cNvPr id="4" name="Title 3"/>
          <p:cNvSpPr>
            <a:spLocks noGrp="1"/>
          </p:cNvSpPr>
          <p:nvPr>
            <p:ph type="ctrTitle"/>
          </p:nvPr>
        </p:nvSpPr>
        <p:spPr/>
        <p:txBody>
          <a:bodyPr/>
          <a:lstStyle/>
          <a:p>
            <a:r>
              <a:rPr lang="en-US" dirty="0" smtClean="0"/>
              <a:t>Questions?</a:t>
            </a:r>
            <a:endParaRPr lang="en-US" dirty="0"/>
          </a:p>
        </p:txBody>
      </p:sp>
      <p:sp>
        <p:nvSpPr>
          <p:cNvPr id="6" name="TextBox 5"/>
          <p:cNvSpPr txBox="1"/>
          <p:nvPr/>
        </p:nvSpPr>
        <p:spPr>
          <a:xfrm>
            <a:off x="1546001" y="2571751"/>
            <a:ext cx="2488581" cy="469359"/>
          </a:xfrm>
          <a:prstGeom prst="rect">
            <a:avLst/>
          </a:prstGeom>
          <a:noFill/>
        </p:spPr>
        <p:txBody>
          <a:bodyPr wrap="square" rtlCol="0">
            <a:spAutoFit/>
          </a:bodyPr>
          <a:lstStyle/>
          <a:p>
            <a:pPr defTabSz="622158">
              <a:buClrTx/>
            </a:pPr>
            <a:r>
              <a:rPr lang="en-US" sz="1225" kern="1200" dirty="0">
                <a:solidFill>
                  <a:prstClr val="black"/>
                </a:solidFill>
                <a:latin typeface="Georgia"/>
                <a:ea typeface="+mn-ea"/>
                <a:cs typeface="+mn-cs"/>
              </a:rPr>
              <a:t/>
            </a:r>
            <a:br>
              <a:rPr lang="en-US" sz="1225" kern="1200" dirty="0">
                <a:solidFill>
                  <a:prstClr val="black"/>
                </a:solidFill>
                <a:latin typeface="Georgia"/>
                <a:ea typeface="+mn-ea"/>
                <a:cs typeface="+mn-cs"/>
              </a:rPr>
            </a:br>
            <a:endParaRPr lang="en-US" sz="1225" kern="1200" dirty="0">
              <a:solidFill>
                <a:prstClr val="black"/>
              </a:solidFill>
              <a:latin typeface="Georgia"/>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6164" y="3377646"/>
            <a:ext cx="1568379" cy="1045586"/>
          </a:xfrm>
          <a:prstGeom prst="rect">
            <a:avLst/>
          </a:prstGeom>
        </p:spPr>
      </p:pic>
    </p:spTree>
    <p:extLst>
      <p:ext uri="{BB962C8B-B14F-4D97-AF65-F5344CB8AC3E}">
        <p14:creationId xmlns:p14="http://schemas.microsoft.com/office/powerpoint/2010/main" val="167626416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5"/>
          <p:cNvSpPr txBox="1">
            <a:spLocks noGrp="1"/>
          </p:cNvSpPr>
          <p:nvPr>
            <p:ph type="ctrTitle"/>
          </p:nvPr>
        </p:nvSpPr>
        <p:spPr>
          <a:xfrm>
            <a:off x="1133856" y="1822825"/>
            <a:ext cx="7022592"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Investments </a:t>
            </a:r>
            <a:r>
              <a:rPr lang="en" dirty="0"/>
              <a:t>&amp; Retirement</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sz="2200" dirty="0" smtClean="0"/>
              <a:t>Ross Kanaga</a:t>
            </a:r>
            <a:endParaRPr sz="22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86"/>
          <p:cNvSpPr txBox="1">
            <a:spLocks noGrp="1"/>
          </p:cNvSpPr>
          <p:nvPr>
            <p:ph type="ctrTitle"/>
          </p:nvPr>
        </p:nvSpPr>
        <p:spPr>
          <a:xfrm>
            <a:off x="849175" y="958350"/>
            <a:ext cx="7618200" cy="33474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400">
                <a:solidFill>
                  <a:srgbClr val="000000"/>
                </a:solidFill>
                <a:latin typeface="Arial"/>
                <a:ea typeface="Arial"/>
                <a:cs typeface="Arial"/>
                <a:sym typeface="Arial"/>
              </a:rPr>
              <a:t>This discussion is intended to broaden awareness around some investment topics. It is not intend to provide specific investment recommendations. Please do your own research and seek out a professional if you need further counsel.</a:t>
            </a:r>
            <a:endParaRPr sz="2400">
              <a:solidFill>
                <a:srgbClr val="000000"/>
              </a:solidFill>
              <a:latin typeface="Arial"/>
              <a:ea typeface="Arial"/>
              <a:cs typeface="Arial"/>
              <a:sym typeface="Arial"/>
            </a:endParaRPr>
          </a:p>
          <a:p>
            <a:pPr marL="0" lvl="0" indent="0" algn="ctr" rtl="0">
              <a:spcBef>
                <a:spcPts val="0"/>
              </a:spcBef>
              <a:spcAft>
                <a:spcPts val="0"/>
              </a:spcAft>
              <a:buNone/>
            </a:pPr>
            <a:endParaRPr/>
          </a:p>
        </p:txBody>
      </p:sp>
      <p:sp>
        <p:nvSpPr>
          <p:cNvPr id="615" name="Google Shape;615;p86"/>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7"/>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Roth IRA Role Play</a:t>
            </a:r>
            <a:endParaRPr/>
          </a:p>
        </p:txBody>
      </p:sp>
      <p:sp>
        <p:nvSpPr>
          <p:cNvPr id="621" name="Google Shape;621;p87"/>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8"/>
          <p:cNvSpPr/>
          <p:nvPr/>
        </p:nvSpPr>
        <p:spPr>
          <a:xfrm>
            <a:off x="2102150" y="1159713"/>
            <a:ext cx="4939700" cy="3328725"/>
          </a:xfrm>
          <a:prstGeom prst="flowChartManualOperat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800"/>
              <a:t>Roth IRA</a:t>
            </a:r>
            <a:endParaRPr sz="4800"/>
          </a:p>
          <a:p>
            <a:pPr marL="0" lvl="0" indent="0" algn="l" rtl="0">
              <a:spcBef>
                <a:spcPts val="0"/>
              </a:spcBef>
              <a:spcAft>
                <a:spcPts val="0"/>
              </a:spcAft>
              <a:buNone/>
            </a:pPr>
            <a:endParaRPr sz="4800"/>
          </a:p>
          <a:p>
            <a:pPr marL="0" lvl="0" indent="0" algn="l" rtl="0">
              <a:spcBef>
                <a:spcPts val="0"/>
              </a:spcBef>
              <a:spcAft>
                <a:spcPts val="0"/>
              </a:spcAft>
              <a:buNone/>
            </a:pPr>
            <a:endParaRPr sz="4800"/>
          </a:p>
          <a:p>
            <a:pPr marL="0" lvl="0" indent="0" algn="l" rtl="0">
              <a:spcBef>
                <a:spcPts val="0"/>
              </a:spcBef>
              <a:spcAft>
                <a:spcPts val="0"/>
              </a:spcAft>
              <a:buNone/>
            </a:pPr>
            <a:endParaRPr/>
          </a:p>
        </p:txBody>
      </p:sp>
      <p:sp>
        <p:nvSpPr>
          <p:cNvPr id="627" name="Google Shape;627;p88"/>
          <p:cNvSpPr/>
          <p:nvPr/>
        </p:nvSpPr>
        <p:spPr>
          <a:xfrm>
            <a:off x="1028700" y="705600"/>
            <a:ext cx="2183700" cy="1348800"/>
          </a:xfrm>
          <a:prstGeom prst="uturnArrow">
            <a:avLst>
              <a:gd name="adj1" fmla="val 25000"/>
              <a:gd name="adj2" fmla="val 25000"/>
              <a:gd name="adj3" fmla="val 25000"/>
              <a:gd name="adj4" fmla="val 43750"/>
              <a:gd name="adj5" fmla="val 7500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8"/>
          <p:cNvSpPr/>
          <p:nvPr/>
        </p:nvSpPr>
        <p:spPr>
          <a:xfrm>
            <a:off x="2998775" y="2465000"/>
            <a:ext cx="1213200" cy="10674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t>Index Fund</a:t>
            </a:r>
            <a:endParaRPr sz="1800"/>
          </a:p>
        </p:txBody>
      </p:sp>
      <p:sp>
        <p:nvSpPr>
          <p:cNvPr id="629" name="Google Shape;629;p88"/>
          <p:cNvSpPr/>
          <p:nvPr/>
        </p:nvSpPr>
        <p:spPr>
          <a:xfrm>
            <a:off x="4451600" y="2384500"/>
            <a:ext cx="1213200" cy="10674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t>Index Fund</a:t>
            </a:r>
            <a:endParaRPr sz="1800"/>
          </a:p>
        </p:txBody>
      </p:sp>
      <p:sp>
        <p:nvSpPr>
          <p:cNvPr id="630" name="Google Shape;630;p88"/>
          <p:cNvSpPr/>
          <p:nvPr/>
        </p:nvSpPr>
        <p:spPr>
          <a:xfrm>
            <a:off x="4031425" y="3451900"/>
            <a:ext cx="1213200" cy="10674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t>Index Fund</a:t>
            </a:r>
            <a:endParaRPr sz="1800"/>
          </a:p>
        </p:txBody>
      </p:sp>
      <p:sp>
        <p:nvSpPr>
          <p:cNvPr id="631" name="Google Shape;631;p88"/>
          <p:cNvSpPr/>
          <p:nvPr/>
        </p:nvSpPr>
        <p:spPr>
          <a:xfrm>
            <a:off x="1523650" y="508625"/>
            <a:ext cx="1863300" cy="1432200"/>
          </a:xfrm>
          <a:prstGeom prst="diagStrip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Tax</a:t>
            </a:r>
            <a:endParaRPr/>
          </a:p>
        </p:txBody>
      </p:sp>
      <p:sp>
        <p:nvSpPr>
          <p:cNvPr id="632" name="Google Shape;632;p88"/>
          <p:cNvSpPr/>
          <p:nvPr/>
        </p:nvSpPr>
        <p:spPr>
          <a:xfrm>
            <a:off x="6101400" y="508625"/>
            <a:ext cx="2183700" cy="1348800"/>
          </a:xfrm>
          <a:prstGeom prst="uturnArrow">
            <a:avLst>
              <a:gd name="adj1" fmla="val 25000"/>
              <a:gd name="adj2" fmla="val 25000"/>
              <a:gd name="adj3" fmla="val 25000"/>
              <a:gd name="adj4" fmla="val 43750"/>
              <a:gd name="adj5" fmla="val 7500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9"/>
          <p:cNvSpPr txBox="1">
            <a:spLocks noGrp="1"/>
          </p:cNvSpPr>
          <p:nvPr>
            <p:ph type="title"/>
          </p:nvPr>
        </p:nvSpPr>
        <p:spPr>
          <a:xfrm>
            <a:off x="584175" y="662525"/>
            <a:ext cx="8334900" cy="393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Outline</a:t>
            </a:r>
            <a:endParaRPr/>
          </a:p>
          <a:p>
            <a:pPr marL="457200" lvl="0" indent="-406400" algn="l" rtl="0">
              <a:spcBef>
                <a:spcPts val="0"/>
              </a:spcBef>
              <a:spcAft>
                <a:spcPts val="0"/>
              </a:spcAft>
              <a:buSzPts val="2800"/>
              <a:buChar char="●"/>
            </a:pPr>
            <a:r>
              <a:rPr lang="en" sz="2800"/>
              <a:t>Roth IRA Icebreaker (Kinesthetic Learning)</a:t>
            </a:r>
            <a:endParaRPr sz="2800"/>
          </a:p>
          <a:p>
            <a:pPr marL="457200" lvl="0" indent="-406400" algn="l" rtl="0">
              <a:spcBef>
                <a:spcPts val="0"/>
              </a:spcBef>
              <a:spcAft>
                <a:spcPts val="0"/>
              </a:spcAft>
              <a:buSzPts val="2800"/>
              <a:buChar char="●"/>
            </a:pPr>
            <a:r>
              <a:rPr lang="en" sz="2800"/>
              <a:t>FE Standards 12: Investing</a:t>
            </a:r>
            <a:endParaRPr sz="2800"/>
          </a:p>
          <a:p>
            <a:pPr marL="457200" lvl="0" indent="-406400" algn="l" rtl="0">
              <a:spcBef>
                <a:spcPts val="0"/>
              </a:spcBef>
              <a:spcAft>
                <a:spcPts val="0"/>
              </a:spcAft>
              <a:buSzPts val="2800"/>
              <a:buChar char="●"/>
            </a:pPr>
            <a:r>
              <a:rPr lang="en" sz="2800"/>
              <a:t>Investing Foundations &amp; Action Steps</a:t>
            </a:r>
            <a:endParaRPr sz="2800"/>
          </a:p>
          <a:p>
            <a:pPr marL="457200" lvl="0" indent="-406400" algn="l" rtl="0">
              <a:spcBef>
                <a:spcPts val="0"/>
              </a:spcBef>
              <a:spcAft>
                <a:spcPts val="0"/>
              </a:spcAft>
              <a:buSzPts val="2800"/>
              <a:buChar char="●"/>
            </a:pPr>
            <a:r>
              <a:rPr lang="en" sz="2800"/>
              <a:t>Designing an “Investing Module”</a:t>
            </a:r>
            <a:endParaRPr sz="2800"/>
          </a:p>
          <a:p>
            <a:pPr marL="457200" lvl="0" indent="-406400" algn="l" rtl="0">
              <a:spcBef>
                <a:spcPts val="0"/>
              </a:spcBef>
              <a:spcAft>
                <a:spcPts val="0"/>
              </a:spcAft>
              <a:buSzPts val="2800"/>
              <a:buChar char="●"/>
            </a:pPr>
            <a:r>
              <a:rPr lang="en" sz="2800"/>
              <a:t>To Teach or Recruit? </a:t>
            </a:r>
            <a:endParaRPr sz="2800"/>
          </a:p>
          <a:p>
            <a:pPr marL="457200" lvl="0" indent="-406400" algn="l" rtl="0">
              <a:spcBef>
                <a:spcPts val="0"/>
              </a:spcBef>
              <a:spcAft>
                <a:spcPts val="0"/>
              </a:spcAft>
              <a:buSzPts val="2800"/>
              <a:buChar char="●"/>
            </a:pPr>
            <a:r>
              <a:rPr lang="en" sz="2800"/>
              <a:t>Community Resources</a:t>
            </a:r>
            <a:endParaRPr sz="2800"/>
          </a:p>
          <a:p>
            <a:pPr marL="457200" lvl="0" indent="-406400" algn="l" rtl="0">
              <a:spcBef>
                <a:spcPts val="0"/>
              </a:spcBef>
              <a:spcAft>
                <a:spcPts val="0"/>
              </a:spcAft>
              <a:buSzPts val="2800"/>
              <a:buChar char="●"/>
            </a:pPr>
            <a:r>
              <a:rPr lang="en" sz="2800"/>
              <a:t>Questions &amp; Answers</a:t>
            </a:r>
            <a:endParaRPr sz="280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90"/>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43" name="Google Shape;643;p90"/>
          <p:cNvPicPr preferRelativeResize="0"/>
          <p:nvPr/>
        </p:nvPicPr>
        <p:blipFill>
          <a:blip r:embed="rId3">
            <a:alphaModFix/>
          </a:blip>
          <a:stretch>
            <a:fillRect/>
          </a:stretch>
        </p:blipFill>
        <p:spPr>
          <a:xfrm>
            <a:off x="299094" y="135875"/>
            <a:ext cx="8681662" cy="5143499"/>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Economic Literacy</a:t>
            </a:r>
            <a:endParaRPr lang="en-US" dirty="0"/>
          </a:p>
        </p:txBody>
      </p:sp>
      <p:sp>
        <p:nvSpPr>
          <p:cNvPr id="5" name="Subtitle 4"/>
          <p:cNvSpPr>
            <a:spLocks noGrp="1"/>
          </p:cNvSpPr>
          <p:nvPr>
            <p:ph type="subTitle" idx="1"/>
          </p:nvPr>
        </p:nvSpPr>
        <p:spPr/>
        <p:txBody>
          <a:bodyPr/>
          <a:lstStyle/>
          <a:p>
            <a:r>
              <a:rPr lang="en-US" sz="2200" dirty="0" smtClean="0"/>
              <a:t>Julie Wang</a:t>
            </a:r>
            <a:endParaRPr lang="en-US" sz="2200" dirty="0"/>
          </a:p>
        </p:txBody>
      </p:sp>
    </p:spTree>
    <p:extLst>
      <p:ext uri="{BB962C8B-B14F-4D97-AF65-F5344CB8AC3E}">
        <p14:creationId xmlns:p14="http://schemas.microsoft.com/office/powerpoint/2010/main" val="8628942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1"/>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49" name="Google Shape;649;p91"/>
          <p:cNvPicPr preferRelativeResize="0"/>
          <p:nvPr/>
        </p:nvPicPr>
        <p:blipFill>
          <a:blip r:embed="rId3">
            <a:alphaModFix/>
          </a:blip>
          <a:stretch>
            <a:fillRect/>
          </a:stretch>
        </p:blipFill>
        <p:spPr>
          <a:xfrm>
            <a:off x="-1026100" y="113975"/>
            <a:ext cx="10503400" cy="4801550"/>
          </a:xfrm>
          <a:prstGeom prst="rect">
            <a:avLst/>
          </a:prstGeom>
          <a:noFill/>
          <a:ln>
            <a:noFill/>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92"/>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55" name="Google Shape;655;p92"/>
          <p:cNvPicPr preferRelativeResize="0"/>
          <p:nvPr/>
        </p:nvPicPr>
        <p:blipFill>
          <a:blip r:embed="rId3">
            <a:alphaModFix/>
          </a:blip>
          <a:stretch>
            <a:fillRect/>
          </a:stretch>
        </p:blipFill>
        <p:spPr>
          <a:xfrm>
            <a:off x="-245537" y="188249"/>
            <a:ext cx="9930824" cy="5515425"/>
          </a:xfrm>
          <a:prstGeom prst="rect">
            <a:avLst/>
          </a:prstGeom>
          <a:noFill/>
          <a:ln>
            <a:noFill/>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93"/>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Can we teach investing?</a:t>
            </a:r>
            <a:endParaRPr/>
          </a:p>
          <a:p>
            <a:pPr marL="0" lvl="0" indent="0" algn="ctr" rtl="0">
              <a:spcBef>
                <a:spcPts val="0"/>
              </a:spcBef>
              <a:spcAft>
                <a:spcPts val="0"/>
              </a:spcAft>
              <a:buNone/>
            </a:pPr>
            <a:endParaRPr/>
          </a:p>
          <a:p>
            <a:pPr marL="0" lvl="0" indent="0" algn="ctr" rtl="0">
              <a:spcBef>
                <a:spcPts val="0"/>
              </a:spcBef>
              <a:spcAft>
                <a:spcPts val="0"/>
              </a:spcAft>
              <a:buNone/>
            </a:pPr>
            <a:endParaRPr sz="1800"/>
          </a:p>
        </p:txBody>
      </p:sp>
      <p:pic>
        <p:nvPicPr>
          <p:cNvPr id="661" name="Google Shape;661;p93"/>
          <p:cNvPicPr preferRelativeResize="0"/>
          <p:nvPr/>
        </p:nvPicPr>
        <p:blipFill>
          <a:blip r:embed="rId3">
            <a:alphaModFix/>
          </a:blip>
          <a:stretch>
            <a:fillRect/>
          </a:stretch>
        </p:blipFill>
        <p:spPr>
          <a:xfrm>
            <a:off x="2276572" y="2820022"/>
            <a:ext cx="1634425" cy="1634425"/>
          </a:xfrm>
          <a:prstGeom prst="rect">
            <a:avLst/>
          </a:prstGeom>
          <a:noFill/>
          <a:ln>
            <a:noFill/>
          </a:ln>
        </p:spPr>
      </p:pic>
      <p:pic>
        <p:nvPicPr>
          <p:cNvPr id="662" name="Google Shape;662;p93"/>
          <p:cNvPicPr preferRelativeResize="0"/>
          <p:nvPr/>
        </p:nvPicPr>
        <p:blipFill>
          <a:blip r:embed="rId4">
            <a:alphaModFix/>
          </a:blip>
          <a:stretch>
            <a:fillRect/>
          </a:stretch>
        </p:blipFill>
        <p:spPr>
          <a:xfrm>
            <a:off x="5607325" y="2893311"/>
            <a:ext cx="1535376" cy="1584900"/>
          </a:xfrm>
          <a:prstGeom prst="rect">
            <a:avLst/>
          </a:prstGeom>
          <a:noFill/>
          <a:ln>
            <a:noFill/>
          </a:ln>
        </p:spPr>
      </p:pic>
      <p:sp>
        <p:nvSpPr>
          <p:cNvPr id="663" name="Google Shape;663;p93"/>
          <p:cNvSpPr/>
          <p:nvPr/>
        </p:nvSpPr>
        <p:spPr>
          <a:xfrm>
            <a:off x="2055325" y="2758913"/>
            <a:ext cx="2076900" cy="1853700"/>
          </a:xfrm>
          <a:prstGeom prst="noSmoking">
            <a:avLst>
              <a:gd name="adj" fmla="val 7603"/>
            </a:avLst>
          </a:prstGeom>
          <a:solidFill>
            <a:srgbClr val="DD7E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94"/>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69" name="Google Shape;669;p94"/>
          <p:cNvPicPr preferRelativeResize="0"/>
          <p:nvPr/>
        </p:nvPicPr>
        <p:blipFill>
          <a:blip r:embed="rId3">
            <a:alphaModFix/>
          </a:blip>
          <a:stretch>
            <a:fillRect/>
          </a:stretch>
        </p:blipFill>
        <p:spPr>
          <a:xfrm>
            <a:off x="-719525" y="239750"/>
            <a:ext cx="11368875" cy="4547550"/>
          </a:xfrm>
          <a:prstGeom prst="rect">
            <a:avLst/>
          </a:prstGeom>
          <a:noFill/>
          <a:ln>
            <a:noFill/>
          </a:ln>
        </p:spPr>
      </p:pic>
      <p:sp>
        <p:nvSpPr>
          <p:cNvPr id="670" name="Google Shape;670;p94"/>
          <p:cNvSpPr txBox="1"/>
          <p:nvPr/>
        </p:nvSpPr>
        <p:spPr>
          <a:xfrm>
            <a:off x="1040075" y="4702375"/>
            <a:ext cx="8256600" cy="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https://www.300hours.com/articles/an-insiders-view-on-private-banking-hedge-funds-i-banking</a:t>
            </a:r>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95"/>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76" name="Google Shape;676;p95"/>
          <p:cNvPicPr preferRelativeResize="0"/>
          <p:nvPr/>
        </p:nvPicPr>
        <p:blipFill>
          <a:blip r:embed="rId3">
            <a:alphaModFix/>
          </a:blip>
          <a:stretch>
            <a:fillRect/>
          </a:stretch>
        </p:blipFill>
        <p:spPr>
          <a:xfrm>
            <a:off x="224971" y="-1000"/>
            <a:ext cx="8704810" cy="5143501"/>
          </a:xfrm>
          <a:prstGeom prst="rect">
            <a:avLst/>
          </a:prstGeom>
          <a:noFill/>
          <a:ln>
            <a:noFill/>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96"/>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Saving vs. Investing</a:t>
            </a:r>
            <a:endParaRPr/>
          </a:p>
          <a:p>
            <a:pPr marL="0" lvl="0" indent="0" algn="ctr" rtl="0">
              <a:spcBef>
                <a:spcPts val="0"/>
              </a:spcBef>
              <a:spcAft>
                <a:spcPts val="0"/>
              </a:spcAft>
              <a:buNone/>
            </a:pPr>
            <a:r>
              <a:rPr lang="en" sz="2400"/>
              <a:t>(FE Standard: 12A)</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p:txBody>
      </p:sp>
      <p:sp>
        <p:nvSpPr>
          <p:cNvPr id="682" name="Google Shape;682;p96"/>
          <p:cNvSpPr/>
          <p:nvPr/>
        </p:nvSpPr>
        <p:spPr>
          <a:xfrm>
            <a:off x="1017400" y="2829550"/>
            <a:ext cx="2066275" cy="1594025"/>
          </a:xfrm>
          <a:prstGeom prst="flowChartManualOperat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Emergency Savings</a:t>
            </a:r>
            <a:endParaRPr/>
          </a:p>
          <a:p>
            <a:pPr marL="0" lvl="0" indent="0" algn="l" rtl="0">
              <a:spcBef>
                <a:spcPts val="0"/>
              </a:spcBef>
              <a:spcAft>
                <a:spcPts val="0"/>
              </a:spcAft>
              <a:buNone/>
            </a:pPr>
            <a:endParaRPr sz="4800"/>
          </a:p>
          <a:p>
            <a:pPr marL="0" lvl="0" indent="0" algn="l" rtl="0">
              <a:spcBef>
                <a:spcPts val="0"/>
              </a:spcBef>
              <a:spcAft>
                <a:spcPts val="0"/>
              </a:spcAft>
              <a:buNone/>
            </a:pPr>
            <a:endParaRPr sz="4800"/>
          </a:p>
          <a:p>
            <a:pPr marL="0" lvl="0" indent="0" algn="l" rtl="0">
              <a:spcBef>
                <a:spcPts val="0"/>
              </a:spcBef>
              <a:spcAft>
                <a:spcPts val="0"/>
              </a:spcAft>
              <a:buNone/>
            </a:pPr>
            <a:endParaRPr/>
          </a:p>
        </p:txBody>
      </p:sp>
      <p:sp>
        <p:nvSpPr>
          <p:cNvPr id="683" name="Google Shape;683;p96"/>
          <p:cNvSpPr/>
          <p:nvPr/>
        </p:nvSpPr>
        <p:spPr>
          <a:xfrm>
            <a:off x="3589188" y="2829550"/>
            <a:ext cx="2066275" cy="1594025"/>
          </a:xfrm>
          <a:prstGeom prst="flowChartManualOperat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Savings for Asset Goals</a:t>
            </a:r>
            <a:endParaRPr/>
          </a:p>
          <a:p>
            <a:pPr marL="0" lvl="0" indent="0" algn="l" rtl="0">
              <a:spcBef>
                <a:spcPts val="0"/>
              </a:spcBef>
              <a:spcAft>
                <a:spcPts val="0"/>
              </a:spcAft>
              <a:buNone/>
            </a:pPr>
            <a:endParaRPr sz="4800"/>
          </a:p>
          <a:p>
            <a:pPr marL="0" lvl="0" indent="0" algn="l" rtl="0">
              <a:spcBef>
                <a:spcPts val="0"/>
              </a:spcBef>
              <a:spcAft>
                <a:spcPts val="0"/>
              </a:spcAft>
              <a:buNone/>
            </a:pPr>
            <a:endParaRPr sz="4800"/>
          </a:p>
          <a:p>
            <a:pPr marL="0" lvl="0" indent="0" algn="l" rtl="0">
              <a:spcBef>
                <a:spcPts val="0"/>
              </a:spcBef>
              <a:spcAft>
                <a:spcPts val="0"/>
              </a:spcAft>
              <a:buNone/>
            </a:pPr>
            <a:endParaRPr/>
          </a:p>
        </p:txBody>
      </p:sp>
      <p:sp>
        <p:nvSpPr>
          <p:cNvPr id="684" name="Google Shape;684;p96"/>
          <p:cNvSpPr/>
          <p:nvPr/>
        </p:nvSpPr>
        <p:spPr>
          <a:xfrm>
            <a:off x="6160975" y="2829550"/>
            <a:ext cx="2066275" cy="1594025"/>
          </a:xfrm>
          <a:prstGeom prst="flowChartManualOperat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Long-term Savings</a:t>
            </a:r>
            <a:endParaRPr/>
          </a:p>
          <a:p>
            <a:pPr marL="0" lvl="0" indent="0" algn="l" rtl="0">
              <a:spcBef>
                <a:spcPts val="0"/>
              </a:spcBef>
              <a:spcAft>
                <a:spcPts val="0"/>
              </a:spcAft>
              <a:buNone/>
            </a:pPr>
            <a:endParaRPr sz="4800"/>
          </a:p>
          <a:p>
            <a:pPr marL="0" lvl="0" indent="0" algn="l" rtl="0">
              <a:spcBef>
                <a:spcPts val="0"/>
              </a:spcBef>
              <a:spcAft>
                <a:spcPts val="0"/>
              </a:spcAft>
              <a:buNone/>
            </a:pPr>
            <a:endParaRPr sz="4800"/>
          </a:p>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97"/>
          <p:cNvSpPr txBox="1">
            <a:spLocks noGrp="1"/>
          </p:cNvSpPr>
          <p:nvPr>
            <p:ph type="title"/>
          </p:nvPr>
        </p:nvSpPr>
        <p:spPr>
          <a:xfrm>
            <a:off x="795499" y="731252"/>
            <a:ext cx="7511100" cy="386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Foundations of Investing</a:t>
            </a:r>
            <a:endParaRPr/>
          </a:p>
          <a:p>
            <a:pPr marL="0" lvl="0" indent="0" algn="l" rtl="0">
              <a:spcBef>
                <a:spcPts val="0"/>
              </a:spcBef>
              <a:spcAft>
                <a:spcPts val="0"/>
              </a:spcAft>
              <a:buNone/>
            </a:pPr>
            <a:endParaRPr/>
          </a:p>
          <a:p>
            <a:pPr marL="457200" lvl="0" indent="-431800" algn="l" rtl="0">
              <a:spcBef>
                <a:spcPts val="0"/>
              </a:spcBef>
              <a:spcAft>
                <a:spcPts val="0"/>
              </a:spcAft>
              <a:buSzPts val="3200"/>
              <a:buAutoNum type="arabicPeriod"/>
            </a:pPr>
            <a:r>
              <a:rPr lang="en" b="1"/>
              <a:t>Open a Roth IRA</a:t>
            </a:r>
            <a:endParaRPr b="1"/>
          </a:p>
          <a:p>
            <a:pPr marL="457200" lvl="0" indent="-431800" algn="l" rtl="0">
              <a:spcBef>
                <a:spcPts val="0"/>
              </a:spcBef>
              <a:spcAft>
                <a:spcPts val="0"/>
              </a:spcAft>
              <a:buSzPts val="3200"/>
              <a:buAutoNum type="arabicPeriod"/>
            </a:pPr>
            <a:r>
              <a:rPr lang="en"/>
              <a:t>Purchase an Index Fund</a:t>
            </a:r>
            <a:endParaRPr/>
          </a:p>
          <a:p>
            <a:pPr marL="457200" lvl="0" indent="-431800" algn="l" rtl="0">
              <a:spcBef>
                <a:spcPts val="0"/>
              </a:spcBef>
              <a:spcAft>
                <a:spcPts val="0"/>
              </a:spcAft>
              <a:buSzPts val="3200"/>
              <a:buAutoNum type="arabicPeriod"/>
            </a:pPr>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98"/>
          <p:cNvSpPr/>
          <p:nvPr/>
        </p:nvSpPr>
        <p:spPr>
          <a:xfrm>
            <a:off x="2102150" y="1159713"/>
            <a:ext cx="4939700" cy="3328725"/>
          </a:xfrm>
          <a:prstGeom prst="flowChartManualOperat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800"/>
              <a:t>Roth IRA</a:t>
            </a:r>
            <a:endParaRPr sz="4800"/>
          </a:p>
          <a:p>
            <a:pPr marL="0" lvl="0" indent="0" algn="l" rtl="0">
              <a:spcBef>
                <a:spcPts val="0"/>
              </a:spcBef>
              <a:spcAft>
                <a:spcPts val="0"/>
              </a:spcAft>
              <a:buNone/>
            </a:pPr>
            <a:endParaRPr sz="4800"/>
          </a:p>
          <a:p>
            <a:pPr marL="0" lvl="0" indent="0" algn="l" rtl="0">
              <a:spcBef>
                <a:spcPts val="0"/>
              </a:spcBef>
              <a:spcAft>
                <a:spcPts val="0"/>
              </a:spcAft>
              <a:buNone/>
            </a:pPr>
            <a:endParaRPr sz="4800"/>
          </a:p>
          <a:p>
            <a:pPr marL="0" lvl="0" indent="0" algn="l" rtl="0">
              <a:spcBef>
                <a:spcPts val="0"/>
              </a:spcBef>
              <a:spcAft>
                <a:spcPts val="0"/>
              </a:spcAft>
              <a:buNone/>
            </a:pPr>
            <a:endParaRPr/>
          </a:p>
        </p:txBody>
      </p:sp>
      <p:sp>
        <p:nvSpPr>
          <p:cNvPr id="695" name="Google Shape;695;p98"/>
          <p:cNvSpPr/>
          <p:nvPr/>
        </p:nvSpPr>
        <p:spPr>
          <a:xfrm>
            <a:off x="1028700" y="705600"/>
            <a:ext cx="2183700" cy="1348800"/>
          </a:xfrm>
          <a:prstGeom prst="uturnArrow">
            <a:avLst>
              <a:gd name="adj1" fmla="val 25000"/>
              <a:gd name="adj2" fmla="val 25000"/>
              <a:gd name="adj3" fmla="val 25000"/>
              <a:gd name="adj4" fmla="val 43750"/>
              <a:gd name="adj5" fmla="val 7500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8"/>
          <p:cNvSpPr/>
          <p:nvPr/>
        </p:nvSpPr>
        <p:spPr>
          <a:xfrm>
            <a:off x="2998775" y="2465000"/>
            <a:ext cx="1213200" cy="10674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t>Index Fund</a:t>
            </a:r>
            <a:endParaRPr sz="1800"/>
          </a:p>
        </p:txBody>
      </p:sp>
      <p:sp>
        <p:nvSpPr>
          <p:cNvPr id="697" name="Google Shape;697;p98"/>
          <p:cNvSpPr/>
          <p:nvPr/>
        </p:nvSpPr>
        <p:spPr>
          <a:xfrm>
            <a:off x="4451600" y="2384500"/>
            <a:ext cx="1213200" cy="10674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t>Index Fund</a:t>
            </a:r>
            <a:endParaRPr sz="1800"/>
          </a:p>
        </p:txBody>
      </p:sp>
      <p:sp>
        <p:nvSpPr>
          <p:cNvPr id="698" name="Google Shape;698;p98"/>
          <p:cNvSpPr/>
          <p:nvPr/>
        </p:nvSpPr>
        <p:spPr>
          <a:xfrm>
            <a:off x="4031425" y="3451900"/>
            <a:ext cx="1213200" cy="10674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t>Index Fund</a:t>
            </a:r>
            <a:endParaRPr sz="1800"/>
          </a:p>
        </p:txBody>
      </p:sp>
      <p:sp>
        <p:nvSpPr>
          <p:cNvPr id="699" name="Google Shape;699;p98"/>
          <p:cNvSpPr/>
          <p:nvPr/>
        </p:nvSpPr>
        <p:spPr>
          <a:xfrm>
            <a:off x="1523650" y="508625"/>
            <a:ext cx="1863300" cy="1432200"/>
          </a:xfrm>
          <a:prstGeom prst="diagStrip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Tax</a:t>
            </a:r>
            <a:endParaRPr/>
          </a:p>
        </p:txBody>
      </p:sp>
      <p:sp>
        <p:nvSpPr>
          <p:cNvPr id="700" name="Google Shape;700;p98"/>
          <p:cNvSpPr/>
          <p:nvPr/>
        </p:nvSpPr>
        <p:spPr>
          <a:xfrm>
            <a:off x="6111100" y="705600"/>
            <a:ext cx="2183700" cy="1348800"/>
          </a:xfrm>
          <a:prstGeom prst="uturnArrow">
            <a:avLst>
              <a:gd name="adj1" fmla="val 25000"/>
              <a:gd name="adj2" fmla="val 25000"/>
              <a:gd name="adj3" fmla="val 25000"/>
              <a:gd name="adj4" fmla="val 43750"/>
              <a:gd name="adj5" fmla="val 7500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99"/>
          <p:cNvSpPr txBox="1">
            <a:spLocks noGrp="1"/>
          </p:cNvSpPr>
          <p:nvPr>
            <p:ph type="title"/>
          </p:nvPr>
        </p:nvSpPr>
        <p:spPr>
          <a:xfrm>
            <a:off x="407575" y="107500"/>
            <a:ext cx="6298500" cy="181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OregonSaves is a Roth IRA</a:t>
            </a:r>
            <a:endParaRPr/>
          </a:p>
          <a:p>
            <a:pPr marL="0" lvl="0" indent="0" algn="l" rtl="0">
              <a:spcBef>
                <a:spcPts val="0"/>
              </a:spcBef>
              <a:spcAft>
                <a:spcPts val="0"/>
              </a:spcAft>
              <a:buNone/>
            </a:pPr>
            <a:r>
              <a:rPr lang="en" sz="1100" u="sng">
                <a:solidFill>
                  <a:schemeClr val="hlink"/>
                </a:solidFill>
                <a:latin typeface="Arial"/>
                <a:ea typeface="Arial"/>
                <a:cs typeface="Arial"/>
                <a:sym typeface="Arial"/>
                <a:hlinkClick r:id="rId3"/>
              </a:rPr>
              <a:t>https://youtu.be/3dEs0PWOy9g</a:t>
            </a:r>
            <a:endParaRPr/>
          </a:p>
        </p:txBody>
      </p:sp>
      <p:pic>
        <p:nvPicPr>
          <p:cNvPr id="706" name="Google Shape;706;p99" descr="OregonSaves is brought to you by Oregon State Treasury. OregonSaves gives Oregonians an easier way to save for retirement.&#10;&#10;As Oregonians, we aren't saving enough for retirement; and without decent savings, we face tough decisions about housing, medicine, and food. More than 1 million workers in Oregon don’t have a retirement savings option at work, making it all the harder to save.&#10;&#10;Workers in Oregon have a new, easy way to save for retirement at work. You don’t need to do anything to enroll if your employer doesn’t offer a retirement plan. You will automatically start saving a percentage of your paycheck in your own IRA (individual retirement arrangement) that will stay with you from job to job. It will always remain your money and you have total control over your account. You do not have to participate and may opt out at any time. We work hard for our money, and it’s time our money went to work for us. The result is simple: more Oregonians will save. That’s good for all of us. &#10;&#10;To learn more about the OregonSaves program, please visit https://www.oregonsaves.com. &#10;&#10;For information for employers, please visit https://employer.oregonsaves.com&#10;&#10;For information for employees and savers, please visit https://saver.oregonsaves.com" title="Find Out How OregonSaves Works">
            <a:hlinkClick r:id="rId4"/>
          </p:cNvPr>
          <p:cNvPicPr preferRelativeResize="0"/>
          <p:nvPr/>
        </p:nvPicPr>
        <p:blipFill>
          <a:blip r:embed="rId5">
            <a:alphaModFix/>
          </a:blip>
          <a:stretch>
            <a:fillRect/>
          </a:stretch>
        </p:blipFill>
        <p:spPr>
          <a:xfrm>
            <a:off x="2306825" y="1479225"/>
            <a:ext cx="4302076" cy="3226550"/>
          </a:xfrm>
          <a:prstGeom prst="rect">
            <a:avLst/>
          </a:prstGeom>
          <a:noFill/>
          <a:ln>
            <a:noFill/>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00"/>
          <p:cNvSpPr txBox="1">
            <a:spLocks noGrp="1"/>
          </p:cNvSpPr>
          <p:nvPr>
            <p:ph type="title"/>
          </p:nvPr>
        </p:nvSpPr>
        <p:spPr>
          <a:xfrm>
            <a:off x="1437079" y="1543771"/>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Retirement Savings Contributions Credit (Saver’s Credit)</a:t>
            </a:r>
            <a:endParaRPr/>
          </a:p>
          <a:p>
            <a:pPr marL="0" lvl="0" indent="0" algn="ctr" rtl="0">
              <a:spcBef>
                <a:spcPts val="0"/>
              </a:spcBef>
              <a:spcAft>
                <a:spcPts val="0"/>
              </a:spcAft>
              <a:buNone/>
            </a:pPr>
            <a:r>
              <a:rPr lang="en"/>
              <a:t>Form: 8880</a:t>
            </a:r>
            <a:endParaRPr/>
          </a:p>
          <a:p>
            <a:pPr marL="0" lvl="0" indent="0" algn="l" rtl="0">
              <a:spcBef>
                <a:spcPts val="0"/>
              </a:spcBef>
              <a:spcAft>
                <a:spcPts val="0"/>
              </a:spcAft>
              <a:buNone/>
            </a:pPr>
            <a:endParaRPr/>
          </a:p>
          <a:p>
            <a:pPr marL="0" lvl="0" indent="0" algn="l" rtl="0">
              <a:spcBef>
                <a:spcPts val="0"/>
              </a:spcBef>
              <a:spcAft>
                <a:spcPts val="0"/>
              </a:spcAft>
              <a:buNone/>
            </a:pPr>
            <a:endParaRPr sz="1400"/>
          </a:p>
          <a:p>
            <a:pPr marL="0" lvl="0" indent="0" algn="l" rtl="0">
              <a:spcBef>
                <a:spcPts val="0"/>
              </a:spcBef>
              <a:spcAft>
                <a:spcPts val="0"/>
              </a:spcAft>
              <a:buNone/>
            </a:pPr>
            <a:r>
              <a:rPr lang="en" sz="1400"/>
              <a:t>https://www.irs.gov/retirement-plans/plan-participant-employee/retirement-savings-contributions-savers-credit</a:t>
            </a:r>
            <a:endParaRPr sz="1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6"/>
          <p:cNvSpPr txBox="1">
            <a:spLocks noGrp="1"/>
          </p:cNvSpPr>
          <p:nvPr>
            <p:ph type="body" idx="1"/>
          </p:nvPr>
        </p:nvSpPr>
        <p:spPr>
          <a:xfrm>
            <a:off x="819150" y="736775"/>
            <a:ext cx="7505700" cy="370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4000" b="1"/>
              <a:t>Economic literacy</a:t>
            </a:r>
            <a:r>
              <a:rPr lang="en" sz="4000"/>
              <a:t> is a measure of whether people understand the forces that significantly affect the quality of their lives.</a:t>
            </a:r>
            <a:endParaRPr sz="400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01"/>
          <p:cNvSpPr txBox="1">
            <a:spLocks noGrp="1"/>
          </p:cNvSpPr>
          <p:nvPr>
            <p:ph type="title"/>
          </p:nvPr>
        </p:nvSpPr>
        <p:spPr>
          <a:xfrm>
            <a:off x="554425" y="721550"/>
            <a:ext cx="7511100" cy="301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Where with low fees?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aphicFrame>
        <p:nvGraphicFramePr>
          <p:cNvPr id="717" name="Google Shape;717;p101"/>
          <p:cNvGraphicFramePr/>
          <p:nvPr/>
        </p:nvGraphicFramePr>
        <p:xfrm>
          <a:off x="611363" y="1899575"/>
          <a:ext cx="8238675" cy="2557665"/>
        </p:xfrm>
        <a:graphic>
          <a:graphicData uri="http://schemas.openxmlformats.org/drawingml/2006/table">
            <a:tbl>
              <a:tblPr>
                <a:noFill/>
                <a:tableStyleId>{902A33D5-7D77-4C94-9178-E83C8C52CB2E}</a:tableStyleId>
              </a:tblPr>
              <a:tblGrid>
                <a:gridCol w="2897575">
                  <a:extLst>
                    <a:ext uri="{9D8B030D-6E8A-4147-A177-3AD203B41FA5}">
                      <a16:colId xmlns:a16="http://schemas.microsoft.com/office/drawing/2014/main" val="20000"/>
                    </a:ext>
                  </a:extLst>
                </a:gridCol>
                <a:gridCol w="2974000">
                  <a:extLst>
                    <a:ext uri="{9D8B030D-6E8A-4147-A177-3AD203B41FA5}">
                      <a16:colId xmlns:a16="http://schemas.microsoft.com/office/drawing/2014/main" val="20001"/>
                    </a:ext>
                  </a:extLst>
                </a:gridCol>
                <a:gridCol w="2367100">
                  <a:extLst>
                    <a:ext uri="{9D8B030D-6E8A-4147-A177-3AD203B41FA5}">
                      <a16:colId xmlns:a16="http://schemas.microsoft.com/office/drawing/2014/main" val="20002"/>
                    </a:ext>
                  </a:extLst>
                </a:gridCol>
              </a:tblGrid>
              <a:tr h="911775">
                <a:tc>
                  <a:txBody>
                    <a:bodyPr/>
                    <a:lstStyle/>
                    <a:p>
                      <a:pPr marL="0" lvl="0" indent="0" algn="l" rtl="0">
                        <a:spcBef>
                          <a:spcPts val="0"/>
                        </a:spcBef>
                        <a:spcAft>
                          <a:spcPts val="0"/>
                        </a:spcAft>
                        <a:buNone/>
                      </a:pPr>
                      <a:r>
                        <a:rPr lang="en" sz="3200" b="1">
                          <a:solidFill>
                            <a:schemeClr val="lt1"/>
                          </a:solidFill>
                          <a:latin typeface="Nunito"/>
                          <a:ea typeface="Nunito"/>
                          <a:cs typeface="Nunito"/>
                          <a:sym typeface="Nunito"/>
                        </a:rPr>
                        <a:t>Brokerages</a:t>
                      </a:r>
                      <a:endParaRPr b="1"/>
                    </a:p>
                  </a:txBody>
                  <a:tcPr marL="91425" marR="91425" marT="91425" marB="91425"/>
                </a:tc>
                <a:tc>
                  <a:txBody>
                    <a:bodyPr/>
                    <a:lstStyle/>
                    <a:p>
                      <a:pPr marL="0" lvl="0" indent="0" algn="l" rtl="0">
                        <a:spcBef>
                          <a:spcPts val="0"/>
                        </a:spcBef>
                        <a:spcAft>
                          <a:spcPts val="0"/>
                        </a:spcAft>
                        <a:buNone/>
                      </a:pPr>
                      <a:r>
                        <a:rPr lang="en" sz="3200" b="1">
                          <a:solidFill>
                            <a:schemeClr val="lt1"/>
                          </a:solidFill>
                          <a:latin typeface="Nunito"/>
                          <a:ea typeface="Nunito"/>
                          <a:cs typeface="Nunito"/>
                          <a:sym typeface="Nunito"/>
                        </a:rPr>
                        <a:t>RoboAdvisors</a:t>
                      </a:r>
                      <a:endParaRPr b="1"/>
                    </a:p>
                  </a:txBody>
                  <a:tcPr marL="91425" marR="91425" marT="91425" marB="91425"/>
                </a:tc>
                <a:tc>
                  <a:txBody>
                    <a:bodyPr/>
                    <a:lstStyle/>
                    <a:p>
                      <a:pPr marL="0" lvl="0" indent="0" algn="l" rtl="0">
                        <a:spcBef>
                          <a:spcPts val="0"/>
                        </a:spcBef>
                        <a:spcAft>
                          <a:spcPts val="0"/>
                        </a:spcAft>
                        <a:buNone/>
                      </a:pPr>
                      <a:r>
                        <a:rPr lang="en" sz="3200" b="1">
                          <a:solidFill>
                            <a:schemeClr val="lt1"/>
                          </a:solidFill>
                          <a:latin typeface="Nunito"/>
                          <a:ea typeface="Nunito"/>
                          <a:cs typeface="Nunito"/>
                          <a:sym typeface="Nunito"/>
                        </a:rPr>
                        <a:t>CU/Banks</a:t>
                      </a:r>
                      <a:endParaRPr sz="3200" b="1">
                        <a:solidFill>
                          <a:schemeClr val="lt1"/>
                        </a:solidFill>
                        <a:latin typeface="Nunito"/>
                        <a:ea typeface="Nunito"/>
                        <a:cs typeface="Nunito"/>
                        <a:sym typeface="Nunito"/>
                      </a:endParaRPr>
                    </a:p>
                  </a:txBody>
                  <a:tcPr marL="91425" marR="91425" marT="91425" marB="91425"/>
                </a:tc>
                <a:extLst>
                  <a:ext uri="{0D108BD9-81ED-4DB2-BD59-A6C34878D82A}">
                    <a16:rowId xmlns:a16="http://schemas.microsoft.com/office/drawing/2014/main" val="10000"/>
                  </a:ext>
                </a:extLst>
              </a:tr>
              <a:tr h="670525">
                <a:tc>
                  <a:txBody>
                    <a:bodyPr/>
                    <a:lstStyle/>
                    <a:p>
                      <a:pPr marL="0" lvl="0" indent="0" algn="l" rtl="0">
                        <a:spcBef>
                          <a:spcPts val="0"/>
                        </a:spcBef>
                        <a:spcAft>
                          <a:spcPts val="0"/>
                        </a:spcAft>
                        <a:buNone/>
                      </a:pPr>
                      <a:r>
                        <a:rPr lang="en" sz="3200">
                          <a:solidFill>
                            <a:schemeClr val="lt1"/>
                          </a:solidFill>
                          <a:latin typeface="Nunito"/>
                          <a:ea typeface="Nunito"/>
                          <a:cs typeface="Nunito"/>
                          <a:sym typeface="Nunito"/>
                        </a:rPr>
                        <a:t>Schwab</a:t>
                      </a:r>
                      <a:endParaRPr sz="3200">
                        <a:solidFill>
                          <a:schemeClr val="lt1"/>
                        </a:solidFill>
                        <a:latin typeface="Nunito"/>
                        <a:ea typeface="Nunito"/>
                        <a:cs typeface="Nunito"/>
                        <a:sym typeface="Nunito"/>
                      </a:endParaRPr>
                    </a:p>
                    <a:p>
                      <a:pPr marL="0" lvl="0" indent="0" algn="l" rtl="0">
                        <a:spcBef>
                          <a:spcPts val="0"/>
                        </a:spcBef>
                        <a:spcAft>
                          <a:spcPts val="0"/>
                        </a:spcAft>
                        <a:buNone/>
                      </a:pPr>
                      <a:r>
                        <a:rPr lang="en" sz="3200">
                          <a:solidFill>
                            <a:schemeClr val="lt1"/>
                          </a:solidFill>
                          <a:latin typeface="Nunito"/>
                          <a:ea typeface="Nunito"/>
                          <a:cs typeface="Nunito"/>
                          <a:sym typeface="Nunito"/>
                        </a:rPr>
                        <a:t>Vanguard</a:t>
                      </a:r>
                      <a:endParaRPr sz="3200">
                        <a:solidFill>
                          <a:schemeClr val="lt1"/>
                        </a:solidFill>
                        <a:latin typeface="Nunito"/>
                        <a:ea typeface="Nunito"/>
                        <a:cs typeface="Nunito"/>
                        <a:sym typeface="Nunito"/>
                      </a:endParaRPr>
                    </a:p>
                    <a:p>
                      <a:pPr marL="0" lvl="0" indent="0" algn="l" rtl="0">
                        <a:spcBef>
                          <a:spcPts val="0"/>
                        </a:spcBef>
                        <a:spcAft>
                          <a:spcPts val="0"/>
                        </a:spcAft>
                        <a:buNone/>
                      </a:pPr>
                      <a:r>
                        <a:rPr lang="en" sz="3200">
                          <a:solidFill>
                            <a:schemeClr val="lt1"/>
                          </a:solidFill>
                          <a:latin typeface="Nunito"/>
                          <a:ea typeface="Nunito"/>
                          <a:cs typeface="Nunito"/>
                          <a:sym typeface="Nunito"/>
                        </a:rPr>
                        <a:t>Fidelity</a:t>
                      </a:r>
                      <a:endParaRPr sz="3200">
                        <a:solidFill>
                          <a:schemeClr val="lt1"/>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3200">
                          <a:solidFill>
                            <a:schemeClr val="lt1"/>
                          </a:solidFill>
                          <a:latin typeface="Nunito"/>
                          <a:ea typeface="Nunito"/>
                          <a:cs typeface="Nunito"/>
                          <a:sym typeface="Nunito"/>
                        </a:rPr>
                        <a:t>Betterment</a:t>
                      </a:r>
                      <a:endParaRPr sz="3200">
                        <a:solidFill>
                          <a:schemeClr val="lt1"/>
                        </a:solidFill>
                        <a:latin typeface="Nunito"/>
                        <a:ea typeface="Nunito"/>
                        <a:cs typeface="Nunito"/>
                        <a:sym typeface="Nunito"/>
                      </a:endParaRPr>
                    </a:p>
                    <a:p>
                      <a:pPr marL="0" lvl="0" indent="0" algn="l" rtl="0">
                        <a:spcBef>
                          <a:spcPts val="0"/>
                        </a:spcBef>
                        <a:spcAft>
                          <a:spcPts val="0"/>
                        </a:spcAft>
                        <a:buNone/>
                      </a:pPr>
                      <a:r>
                        <a:rPr lang="en" sz="3200">
                          <a:solidFill>
                            <a:schemeClr val="lt1"/>
                          </a:solidFill>
                          <a:latin typeface="Nunito"/>
                          <a:ea typeface="Nunito"/>
                          <a:cs typeface="Nunito"/>
                          <a:sym typeface="Nunito"/>
                        </a:rPr>
                        <a:t>Wealthfront</a:t>
                      </a:r>
                      <a:endParaRPr sz="3200">
                        <a:solidFill>
                          <a:schemeClr val="lt1"/>
                        </a:solidFill>
                        <a:latin typeface="Nunito"/>
                        <a:ea typeface="Nunito"/>
                        <a:cs typeface="Nunito"/>
                        <a:sym typeface="Nunito"/>
                      </a:endParaRPr>
                    </a:p>
                    <a:p>
                      <a:pPr marL="0" lvl="0" indent="0" algn="l" rtl="0">
                        <a:spcBef>
                          <a:spcPts val="0"/>
                        </a:spcBef>
                        <a:spcAft>
                          <a:spcPts val="0"/>
                        </a:spcAft>
                        <a:buNone/>
                      </a:pPr>
                      <a:endParaRPr sz="3200">
                        <a:solidFill>
                          <a:schemeClr val="lt1"/>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3200">
                          <a:solidFill>
                            <a:schemeClr val="lt1"/>
                          </a:solidFill>
                          <a:latin typeface="Nunito"/>
                          <a:ea typeface="Nunito"/>
                          <a:cs typeface="Nunito"/>
                          <a:sym typeface="Nunito"/>
                        </a:rPr>
                        <a:t>?</a:t>
                      </a:r>
                      <a:endParaRPr sz="3200">
                        <a:solidFill>
                          <a:schemeClr val="lt1"/>
                        </a:solidFill>
                        <a:latin typeface="Nunito"/>
                        <a:ea typeface="Nunito"/>
                        <a:cs typeface="Nunito"/>
                        <a:sym typeface="Nunito"/>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102"/>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Questions to ask as consumers.</a:t>
            </a:r>
            <a:endParaRPr/>
          </a:p>
          <a:p>
            <a:pPr marL="0" lvl="0" indent="0" algn="ctr" rtl="0">
              <a:spcBef>
                <a:spcPts val="0"/>
              </a:spcBef>
              <a:spcAft>
                <a:spcPts val="0"/>
              </a:spcAft>
              <a:buNone/>
            </a:pPr>
            <a:endParaRPr/>
          </a:p>
          <a:p>
            <a:pPr marL="0" lvl="0" indent="0" algn="ctr" rtl="0">
              <a:spcBef>
                <a:spcPts val="0"/>
              </a:spcBef>
              <a:spcAft>
                <a:spcPts val="0"/>
              </a:spcAft>
              <a:buNone/>
            </a:pPr>
            <a:r>
              <a:rPr lang="en"/>
              <a:t>What is a “fiduciary?”</a:t>
            </a:r>
            <a:endParaRPr/>
          </a:p>
        </p:txBody>
      </p:sp>
      <p:sp>
        <p:nvSpPr>
          <p:cNvPr id="723" name="Google Shape;723;p102"/>
          <p:cNvSpPr txBox="1"/>
          <p:nvPr/>
        </p:nvSpPr>
        <p:spPr>
          <a:xfrm>
            <a:off x="1510375" y="3881875"/>
            <a:ext cx="6366900" cy="73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https://www.sec.gov/investor/pubs/sec-questions-investors-should-ask.pdf</a:t>
            </a:r>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03"/>
          <p:cNvSpPr txBox="1">
            <a:spLocks noGrp="1"/>
          </p:cNvSpPr>
          <p:nvPr>
            <p:ph type="title"/>
          </p:nvPr>
        </p:nvSpPr>
        <p:spPr>
          <a:xfrm>
            <a:off x="795499" y="731252"/>
            <a:ext cx="7511100" cy="386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Foundations of Investing</a:t>
            </a:r>
            <a:endParaRPr/>
          </a:p>
          <a:p>
            <a:pPr marL="0" lvl="0" indent="0" algn="l" rtl="0">
              <a:spcBef>
                <a:spcPts val="0"/>
              </a:spcBef>
              <a:spcAft>
                <a:spcPts val="0"/>
              </a:spcAft>
              <a:buNone/>
            </a:pPr>
            <a:endParaRPr/>
          </a:p>
          <a:p>
            <a:pPr marL="457200" lvl="0" indent="-431800" algn="l" rtl="0">
              <a:spcBef>
                <a:spcPts val="0"/>
              </a:spcBef>
              <a:spcAft>
                <a:spcPts val="0"/>
              </a:spcAft>
              <a:buSzPts val="3200"/>
              <a:buAutoNum type="arabicPeriod"/>
            </a:pPr>
            <a:r>
              <a:rPr lang="en"/>
              <a:t>Open a Roth IRA</a:t>
            </a:r>
            <a:endParaRPr/>
          </a:p>
          <a:p>
            <a:pPr marL="457200" lvl="0" indent="-431800" algn="l" rtl="0">
              <a:spcBef>
                <a:spcPts val="0"/>
              </a:spcBef>
              <a:spcAft>
                <a:spcPts val="0"/>
              </a:spcAft>
              <a:buSzPts val="3200"/>
              <a:buAutoNum type="arabicPeriod"/>
            </a:pPr>
            <a:r>
              <a:rPr lang="en" b="1"/>
              <a:t>Purchase an Index Fund</a:t>
            </a:r>
            <a:endParaRPr b="1"/>
          </a:p>
          <a:p>
            <a:pPr marL="457200" lvl="0" indent="-431800" algn="l" rtl="0">
              <a:spcBef>
                <a:spcPts val="0"/>
              </a:spcBef>
              <a:spcAft>
                <a:spcPts val="0"/>
              </a:spcAft>
              <a:buSzPts val="3200"/>
              <a:buAutoNum type="arabicPeriod"/>
            </a:pPr>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104"/>
          <p:cNvPicPr preferRelativeResize="0"/>
          <p:nvPr/>
        </p:nvPicPr>
        <p:blipFill>
          <a:blip r:embed="rId3">
            <a:alphaModFix/>
          </a:blip>
          <a:stretch>
            <a:fillRect/>
          </a:stretch>
        </p:blipFill>
        <p:spPr>
          <a:xfrm>
            <a:off x="152400" y="228600"/>
            <a:ext cx="8839200" cy="4640580"/>
          </a:xfrm>
          <a:prstGeom prst="rect">
            <a:avLst/>
          </a:prstGeom>
          <a:noFill/>
          <a:ln>
            <a:noFill/>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05"/>
          <p:cNvSpPr txBox="1">
            <a:spLocks noGrp="1"/>
          </p:cNvSpPr>
          <p:nvPr>
            <p:ph type="title"/>
          </p:nvPr>
        </p:nvSpPr>
        <p:spPr>
          <a:xfrm>
            <a:off x="365300" y="-255950"/>
            <a:ext cx="7122300" cy="41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Purchase a low-fee Index Fund</a:t>
            </a:r>
            <a:endParaRPr dirty="0"/>
          </a:p>
          <a:p>
            <a:pPr marL="0" lvl="0" indent="0" algn="l" rtl="0">
              <a:spcBef>
                <a:spcPts val="0"/>
              </a:spcBef>
              <a:spcAft>
                <a:spcPts val="0"/>
              </a:spcAft>
              <a:buNone/>
            </a:pPr>
            <a:endParaRPr sz="1800" dirty="0">
              <a:solidFill>
                <a:srgbClr val="000000"/>
              </a:solidFill>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39" name="Google Shape;739;p105"/>
          <p:cNvSpPr/>
          <p:nvPr/>
        </p:nvSpPr>
        <p:spPr>
          <a:xfrm>
            <a:off x="1086925" y="1879600"/>
            <a:ext cx="2795100" cy="26811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t>Stock Index Fund</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740" name="Google Shape;740;p105"/>
          <p:cNvSpPr/>
          <p:nvPr/>
        </p:nvSpPr>
        <p:spPr>
          <a:xfrm>
            <a:off x="5092125" y="1753675"/>
            <a:ext cx="3215100" cy="29718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t>Bond Index Fund</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741" name="Google Shape;741;p105"/>
          <p:cNvSpPr/>
          <p:nvPr/>
        </p:nvSpPr>
        <p:spPr>
          <a:xfrm>
            <a:off x="1348950" y="3221325"/>
            <a:ext cx="921900" cy="8637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Apple</a:t>
            </a:r>
            <a:endParaRPr sz="1000"/>
          </a:p>
        </p:txBody>
      </p:sp>
      <p:sp>
        <p:nvSpPr>
          <p:cNvPr id="742" name="Google Shape;742;p105"/>
          <p:cNvSpPr/>
          <p:nvPr/>
        </p:nvSpPr>
        <p:spPr>
          <a:xfrm>
            <a:off x="2313675" y="3461100"/>
            <a:ext cx="1006600" cy="8637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Walmart</a:t>
            </a:r>
            <a:endParaRPr sz="1000"/>
          </a:p>
        </p:txBody>
      </p:sp>
      <p:sp>
        <p:nvSpPr>
          <p:cNvPr id="743" name="Google Shape;743;p105"/>
          <p:cNvSpPr/>
          <p:nvPr/>
        </p:nvSpPr>
        <p:spPr>
          <a:xfrm>
            <a:off x="2918425" y="2640725"/>
            <a:ext cx="963600" cy="9693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WeWork</a:t>
            </a:r>
            <a:endParaRPr sz="1000"/>
          </a:p>
        </p:txBody>
      </p:sp>
      <p:sp>
        <p:nvSpPr>
          <p:cNvPr id="744" name="Google Shape;744;p105"/>
          <p:cNvSpPr/>
          <p:nvPr/>
        </p:nvSpPr>
        <p:spPr>
          <a:xfrm>
            <a:off x="1750800" y="2641050"/>
            <a:ext cx="921900" cy="8637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Nike</a:t>
            </a:r>
            <a:endParaRPr sz="1000"/>
          </a:p>
        </p:txBody>
      </p:sp>
      <p:sp>
        <p:nvSpPr>
          <p:cNvPr id="745" name="Google Shape;745;p105"/>
          <p:cNvSpPr/>
          <p:nvPr/>
        </p:nvSpPr>
        <p:spPr>
          <a:xfrm>
            <a:off x="5215550" y="2588250"/>
            <a:ext cx="1053600" cy="10218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Municipal</a:t>
            </a:r>
            <a:endParaRPr sz="1000"/>
          </a:p>
        </p:txBody>
      </p:sp>
      <p:sp>
        <p:nvSpPr>
          <p:cNvPr id="746" name="Google Shape;746;p105"/>
          <p:cNvSpPr/>
          <p:nvPr/>
        </p:nvSpPr>
        <p:spPr>
          <a:xfrm>
            <a:off x="6434000" y="2588250"/>
            <a:ext cx="1053600" cy="10218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US</a:t>
            </a:r>
            <a:endParaRPr sz="1000"/>
          </a:p>
          <a:p>
            <a:pPr marL="0" lvl="0" indent="0" algn="l" rtl="0">
              <a:spcBef>
                <a:spcPts val="0"/>
              </a:spcBef>
              <a:spcAft>
                <a:spcPts val="0"/>
              </a:spcAft>
              <a:buNone/>
            </a:pPr>
            <a:r>
              <a:rPr lang="en" sz="1000"/>
              <a:t>Tresurary</a:t>
            </a:r>
            <a:endParaRPr sz="1000"/>
          </a:p>
        </p:txBody>
      </p:sp>
      <p:sp>
        <p:nvSpPr>
          <p:cNvPr id="747" name="Google Shape;747;p105"/>
          <p:cNvSpPr/>
          <p:nvPr/>
        </p:nvSpPr>
        <p:spPr>
          <a:xfrm>
            <a:off x="6025075" y="3557550"/>
            <a:ext cx="1156500" cy="11202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Corporate</a:t>
            </a:r>
            <a:endParaRPr sz="1000"/>
          </a:p>
        </p:txBody>
      </p:sp>
      <p:sp>
        <p:nvSpPr>
          <p:cNvPr id="748" name="Google Shape;748;p105"/>
          <p:cNvSpPr/>
          <p:nvPr/>
        </p:nvSpPr>
        <p:spPr>
          <a:xfrm>
            <a:off x="7225600" y="3093075"/>
            <a:ext cx="1156500" cy="11202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Mortgage-backed Securities</a:t>
            </a:r>
            <a:endParaRPr sz="100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06"/>
          <p:cNvSpPr txBox="1">
            <a:spLocks noGrp="1"/>
          </p:cNvSpPr>
          <p:nvPr>
            <p:ph type="title"/>
          </p:nvPr>
        </p:nvSpPr>
        <p:spPr>
          <a:xfrm>
            <a:off x="294350" y="-67950"/>
            <a:ext cx="6243600" cy="162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Target Retirement Date Fund</a:t>
            </a:r>
            <a:endParaRPr/>
          </a:p>
        </p:txBody>
      </p:sp>
      <p:sp>
        <p:nvSpPr>
          <p:cNvPr id="754" name="Google Shape;754;p106"/>
          <p:cNvSpPr/>
          <p:nvPr/>
        </p:nvSpPr>
        <p:spPr>
          <a:xfrm>
            <a:off x="413147" y="1007625"/>
            <a:ext cx="5883912" cy="3822950"/>
          </a:xfrm>
          <a:prstGeom prst="pie">
            <a:avLst>
              <a:gd name="adj1" fmla="val 1321042"/>
              <a:gd name="adj2" fmla="val 162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6"/>
          <p:cNvSpPr/>
          <p:nvPr/>
        </p:nvSpPr>
        <p:spPr>
          <a:xfrm>
            <a:off x="1065419" y="991397"/>
            <a:ext cx="5231640" cy="3586575"/>
          </a:xfrm>
          <a:prstGeom prst="pie">
            <a:avLst>
              <a:gd name="adj1" fmla="val 16306240"/>
              <a:gd name="adj2" fmla="val 110763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6"/>
          <p:cNvSpPr/>
          <p:nvPr/>
        </p:nvSpPr>
        <p:spPr>
          <a:xfrm>
            <a:off x="779822" y="1656420"/>
            <a:ext cx="3027900" cy="28554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t>Stock Index Fund</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p:txBody>
      </p:sp>
      <p:sp>
        <p:nvSpPr>
          <p:cNvPr id="757" name="Google Shape;757;p106"/>
          <p:cNvSpPr/>
          <p:nvPr/>
        </p:nvSpPr>
        <p:spPr>
          <a:xfrm>
            <a:off x="1343532" y="3386201"/>
            <a:ext cx="921900" cy="8637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Apple</a:t>
            </a:r>
            <a:endParaRPr sz="1000"/>
          </a:p>
        </p:txBody>
      </p:sp>
      <p:sp>
        <p:nvSpPr>
          <p:cNvPr id="758" name="Google Shape;758;p106"/>
          <p:cNvSpPr/>
          <p:nvPr/>
        </p:nvSpPr>
        <p:spPr>
          <a:xfrm>
            <a:off x="2255908" y="3343350"/>
            <a:ext cx="1006600" cy="8637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Walmart</a:t>
            </a:r>
            <a:endParaRPr sz="1000"/>
          </a:p>
        </p:txBody>
      </p:sp>
      <p:sp>
        <p:nvSpPr>
          <p:cNvPr id="759" name="Google Shape;759;p106"/>
          <p:cNvSpPr/>
          <p:nvPr/>
        </p:nvSpPr>
        <p:spPr>
          <a:xfrm>
            <a:off x="2619308" y="2471263"/>
            <a:ext cx="963600" cy="9693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WeWork</a:t>
            </a:r>
            <a:endParaRPr sz="1000"/>
          </a:p>
        </p:txBody>
      </p:sp>
      <p:sp>
        <p:nvSpPr>
          <p:cNvPr id="760" name="Google Shape;760;p106"/>
          <p:cNvSpPr/>
          <p:nvPr/>
        </p:nvSpPr>
        <p:spPr>
          <a:xfrm>
            <a:off x="940248" y="2655000"/>
            <a:ext cx="921900" cy="8637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Nike</a:t>
            </a:r>
            <a:endParaRPr sz="1000"/>
          </a:p>
        </p:txBody>
      </p:sp>
      <p:sp>
        <p:nvSpPr>
          <p:cNvPr id="761" name="Google Shape;761;p106"/>
          <p:cNvSpPr/>
          <p:nvPr/>
        </p:nvSpPr>
        <p:spPr>
          <a:xfrm>
            <a:off x="4788230" y="837766"/>
            <a:ext cx="3176400" cy="28554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t>Bond Index Fund</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762" name="Google Shape;762;p106"/>
          <p:cNvSpPr/>
          <p:nvPr/>
        </p:nvSpPr>
        <p:spPr>
          <a:xfrm>
            <a:off x="4992350" y="1685700"/>
            <a:ext cx="1053600" cy="10218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Municipal</a:t>
            </a:r>
            <a:endParaRPr sz="1000"/>
          </a:p>
        </p:txBody>
      </p:sp>
      <p:sp>
        <p:nvSpPr>
          <p:cNvPr id="763" name="Google Shape;763;p106"/>
          <p:cNvSpPr/>
          <p:nvPr/>
        </p:nvSpPr>
        <p:spPr>
          <a:xfrm>
            <a:off x="6210800" y="1685700"/>
            <a:ext cx="1053600" cy="10218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US</a:t>
            </a:r>
            <a:endParaRPr sz="1000"/>
          </a:p>
          <a:p>
            <a:pPr marL="0" lvl="0" indent="0" algn="l" rtl="0">
              <a:spcBef>
                <a:spcPts val="0"/>
              </a:spcBef>
              <a:spcAft>
                <a:spcPts val="0"/>
              </a:spcAft>
              <a:buNone/>
            </a:pPr>
            <a:r>
              <a:rPr lang="en" sz="1000"/>
              <a:t>Tresurary</a:t>
            </a:r>
            <a:endParaRPr sz="1000"/>
          </a:p>
        </p:txBody>
      </p:sp>
      <p:sp>
        <p:nvSpPr>
          <p:cNvPr id="764" name="Google Shape;764;p106"/>
          <p:cNvSpPr/>
          <p:nvPr/>
        </p:nvSpPr>
        <p:spPr>
          <a:xfrm>
            <a:off x="5801875" y="2655000"/>
            <a:ext cx="1156500" cy="11202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Corporate</a:t>
            </a:r>
            <a:endParaRPr sz="1000"/>
          </a:p>
        </p:txBody>
      </p:sp>
      <p:sp>
        <p:nvSpPr>
          <p:cNvPr id="765" name="Google Shape;765;p106"/>
          <p:cNvSpPr/>
          <p:nvPr/>
        </p:nvSpPr>
        <p:spPr>
          <a:xfrm>
            <a:off x="7002400" y="2190525"/>
            <a:ext cx="1156500" cy="11202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Mortgage-backed Securities</a:t>
            </a:r>
            <a:endParaRPr sz="100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07"/>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Thinking about Risk</a:t>
            </a:r>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08"/>
          <p:cNvSpPr txBox="1">
            <a:spLocks noGrp="1"/>
          </p:cNvSpPr>
          <p:nvPr>
            <p:ph type="title"/>
          </p:nvPr>
        </p:nvSpPr>
        <p:spPr>
          <a:xfrm>
            <a:off x="795499" y="731252"/>
            <a:ext cx="7511100" cy="386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Foundations of Investing</a:t>
            </a:r>
            <a:endParaRPr/>
          </a:p>
          <a:p>
            <a:pPr marL="0" lvl="0" indent="0" algn="l" rtl="0">
              <a:spcBef>
                <a:spcPts val="0"/>
              </a:spcBef>
              <a:spcAft>
                <a:spcPts val="0"/>
              </a:spcAft>
              <a:buNone/>
            </a:pPr>
            <a:endParaRPr/>
          </a:p>
          <a:p>
            <a:pPr marL="457200" lvl="0" indent="-431800" algn="l" rtl="0">
              <a:spcBef>
                <a:spcPts val="0"/>
              </a:spcBef>
              <a:spcAft>
                <a:spcPts val="0"/>
              </a:spcAft>
              <a:buSzPts val="3200"/>
              <a:buAutoNum type="arabicPeriod"/>
            </a:pPr>
            <a:r>
              <a:rPr lang="en"/>
              <a:t>Open a Roth IRA</a:t>
            </a:r>
            <a:endParaRPr/>
          </a:p>
          <a:p>
            <a:pPr marL="457200" lvl="0" indent="-431800" algn="l" rtl="0">
              <a:spcBef>
                <a:spcPts val="0"/>
              </a:spcBef>
              <a:spcAft>
                <a:spcPts val="0"/>
              </a:spcAft>
              <a:buSzPts val="3200"/>
              <a:buAutoNum type="arabicPeriod"/>
            </a:pPr>
            <a:r>
              <a:rPr lang="en"/>
              <a:t>Purchase an Index Fund</a:t>
            </a:r>
            <a:endParaRPr/>
          </a:p>
          <a:p>
            <a:pPr marL="457200" lvl="0" indent="-431800" algn="l" rtl="0">
              <a:spcBef>
                <a:spcPts val="0"/>
              </a:spcBef>
              <a:spcAft>
                <a:spcPts val="0"/>
              </a:spcAft>
              <a:buSzPts val="3200"/>
              <a:buAutoNum type="arabicPeriod"/>
            </a:pPr>
            <a:r>
              <a:rPr lang="en" b="1"/>
              <a:t>??</a:t>
            </a:r>
            <a:endParaRPr b="1"/>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09"/>
          <p:cNvSpPr txBox="1">
            <a:spLocks noGrp="1"/>
          </p:cNvSpPr>
          <p:nvPr>
            <p:ph type="title"/>
          </p:nvPr>
        </p:nvSpPr>
        <p:spPr>
          <a:xfrm>
            <a:off x="795499" y="731252"/>
            <a:ext cx="7511100" cy="386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Foundations of Investing</a:t>
            </a:r>
            <a:endParaRPr/>
          </a:p>
          <a:p>
            <a:pPr marL="0" lvl="0" indent="0" algn="l" rtl="0">
              <a:spcBef>
                <a:spcPts val="0"/>
              </a:spcBef>
              <a:spcAft>
                <a:spcPts val="0"/>
              </a:spcAft>
              <a:buNone/>
            </a:pPr>
            <a:endParaRPr/>
          </a:p>
          <a:p>
            <a:pPr marL="457200" lvl="0" indent="-431800" algn="l" rtl="0">
              <a:spcBef>
                <a:spcPts val="0"/>
              </a:spcBef>
              <a:spcAft>
                <a:spcPts val="0"/>
              </a:spcAft>
              <a:buSzPts val="3200"/>
              <a:buAutoNum type="arabicPeriod"/>
            </a:pPr>
            <a:r>
              <a:rPr lang="en"/>
              <a:t>Open a Roth IRA</a:t>
            </a:r>
            <a:endParaRPr/>
          </a:p>
          <a:p>
            <a:pPr marL="457200" lvl="0" indent="-431800" algn="l" rtl="0">
              <a:spcBef>
                <a:spcPts val="0"/>
              </a:spcBef>
              <a:spcAft>
                <a:spcPts val="0"/>
              </a:spcAft>
              <a:buSzPts val="3200"/>
              <a:buAutoNum type="arabicPeriod"/>
            </a:pPr>
            <a:r>
              <a:rPr lang="en"/>
              <a:t>Purchase an Index Fund</a:t>
            </a:r>
            <a:endParaRPr/>
          </a:p>
          <a:p>
            <a:pPr marL="457200" lvl="0" indent="-431800" algn="l" rtl="0">
              <a:spcBef>
                <a:spcPts val="0"/>
              </a:spcBef>
              <a:spcAft>
                <a:spcPts val="0"/>
              </a:spcAft>
              <a:buSzPts val="3200"/>
              <a:buAutoNum type="arabicPeriod"/>
            </a:pPr>
            <a:r>
              <a:rPr lang="en" b="1"/>
              <a:t>Don’t touch. :) The Power of Time</a:t>
            </a:r>
            <a:endParaRPr b="1"/>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10"/>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86" name="Google Shape;786;p110"/>
          <p:cNvPicPr preferRelativeResize="0"/>
          <p:nvPr/>
        </p:nvPicPr>
        <p:blipFill>
          <a:blip r:embed="rId3">
            <a:alphaModFix/>
          </a:blip>
          <a:stretch>
            <a:fillRect/>
          </a:stretch>
        </p:blipFill>
        <p:spPr>
          <a:xfrm>
            <a:off x="1493475" y="203800"/>
            <a:ext cx="6027676" cy="4658051"/>
          </a:xfrm>
          <a:prstGeom prst="rect">
            <a:avLst/>
          </a:prstGeom>
          <a:noFill/>
          <a:ln>
            <a:noFill/>
          </a:ln>
        </p:spPr>
      </p:pic>
      <p:sp>
        <p:nvSpPr>
          <p:cNvPr id="787" name="Google Shape;787;p110"/>
          <p:cNvSpPr txBox="1"/>
          <p:nvPr/>
        </p:nvSpPr>
        <p:spPr>
          <a:xfrm>
            <a:off x="7230050" y="4357425"/>
            <a:ext cx="1659600" cy="397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1200"/>
              </a:spcBef>
              <a:spcAft>
                <a:spcPts val="1200"/>
              </a:spcAft>
              <a:buNone/>
            </a:pPr>
            <a:r>
              <a:rPr lang="en" sz="800"/>
              <a:t>www.macrotrends.net</a:t>
            </a:r>
            <a:endParaRPr sz="8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title"/>
          </p:nvPr>
        </p:nvSpPr>
        <p:spPr>
          <a:xfrm>
            <a:off x="819150" y="582025"/>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Wealth in the United States</a:t>
            </a:r>
            <a:endParaRPr sz="3600"/>
          </a:p>
        </p:txBody>
      </p:sp>
      <p:sp>
        <p:nvSpPr>
          <p:cNvPr id="210" name="Google Shape;210;p27"/>
          <p:cNvSpPr txBox="1">
            <a:spLocks noGrp="1"/>
          </p:cNvSpPr>
          <p:nvPr>
            <p:ph type="body" idx="1"/>
          </p:nvPr>
        </p:nvSpPr>
        <p:spPr>
          <a:xfrm>
            <a:off x="819150" y="1295850"/>
            <a:ext cx="7505700" cy="2831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3500"/>
              <a:t>Everything you own</a:t>
            </a:r>
            <a:r>
              <a:rPr lang="en" sz="2400"/>
              <a:t> </a:t>
            </a:r>
            <a:endParaRPr sz="2400"/>
          </a:p>
          <a:p>
            <a:pPr marL="0" lvl="0" indent="0" algn="ctr" rtl="0">
              <a:lnSpc>
                <a:spcPct val="100000"/>
              </a:lnSpc>
              <a:spcBef>
                <a:spcPts val="0"/>
              </a:spcBef>
              <a:spcAft>
                <a:spcPts val="0"/>
              </a:spcAft>
              <a:buNone/>
            </a:pPr>
            <a:r>
              <a:rPr lang="en" sz="1400"/>
              <a:t>(property, cash, stock, personal valuables, businesses)</a:t>
            </a:r>
            <a:endParaRPr sz="1400"/>
          </a:p>
          <a:p>
            <a:pPr marL="0" lvl="0" indent="0" algn="ctr" rtl="0">
              <a:lnSpc>
                <a:spcPct val="100000"/>
              </a:lnSpc>
              <a:spcBef>
                <a:spcPts val="0"/>
              </a:spcBef>
              <a:spcAft>
                <a:spcPts val="0"/>
              </a:spcAft>
              <a:buNone/>
            </a:pPr>
            <a:r>
              <a:rPr lang="en" sz="2400"/>
              <a:t>- </a:t>
            </a:r>
            <a:r>
              <a:rPr lang="en" sz="3500"/>
              <a:t>Everything you owe</a:t>
            </a:r>
            <a:r>
              <a:rPr lang="en" sz="2400"/>
              <a:t> </a:t>
            </a:r>
            <a:endParaRPr sz="2400"/>
          </a:p>
          <a:p>
            <a:pPr marL="0" lvl="0" indent="0" algn="ctr" rtl="0">
              <a:lnSpc>
                <a:spcPct val="100000"/>
              </a:lnSpc>
              <a:spcBef>
                <a:spcPts val="0"/>
              </a:spcBef>
              <a:spcAft>
                <a:spcPts val="0"/>
              </a:spcAft>
              <a:buNone/>
            </a:pPr>
            <a:r>
              <a:rPr lang="en" sz="1400"/>
              <a:t>(loans, mortgages, debt)</a:t>
            </a:r>
            <a:endParaRPr sz="1400"/>
          </a:p>
          <a:p>
            <a:pPr marL="0" lvl="0" indent="0" algn="ctr" rtl="0">
              <a:spcBef>
                <a:spcPts val="0"/>
              </a:spcBef>
              <a:spcAft>
                <a:spcPts val="0"/>
              </a:spcAft>
              <a:buNone/>
            </a:pPr>
            <a:r>
              <a:rPr lang="en" sz="2400"/>
              <a:t> = </a:t>
            </a:r>
            <a:r>
              <a:rPr lang="en" sz="3500"/>
              <a:t>Wealth AKA Net Worth</a:t>
            </a:r>
            <a:endParaRPr sz="3500"/>
          </a:p>
          <a:p>
            <a:pPr marL="0" lvl="0" indent="0" algn="ctr" rtl="0">
              <a:spcBef>
                <a:spcPts val="1600"/>
              </a:spcBef>
              <a:spcAft>
                <a:spcPts val="1600"/>
              </a:spcAft>
              <a:buNone/>
            </a:pPr>
            <a:r>
              <a:rPr lang="en" sz="3500"/>
              <a:t>Wealth ≠ Income</a:t>
            </a:r>
            <a:endParaRPr sz="350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11"/>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3" name="Google Shape;793;p111"/>
          <p:cNvSpPr txBox="1"/>
          <p:nvPr/>
        </p:nvSpPr>
        <p:spPr>
          <a:xfrm>
            <a:off x="6870975" y="4570925"/>
            <a:ext cx="1659600" cy="397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1200"/>
              </a:spcBef>
              <a:spcAft>
                <a:spcPts val="1200"/>
              </a:spcAft>
              <a:buNone/>
            </a:pPr>
            <a:r>
              <a:rPr lang="en" sz="800"/>
              <a:t>www.macrotrends.net</a:t>
            </a:r>
            <a:endParaRPr sz="800"/>
          </a:p>
        </p:txBody>
      </p:sp>
      <p:pic>
        <p:nvPicPr>
          <p:cNvPr id="794" name="Google Shape;794;p111"/>
          <p:cNvPicPr preferRelativeResize="0"/>
          <p:nvPr/>
        </p:nvPicPr>
        <p:blipFill>
          <a:blip r:embed="rId3">
            <a:alphaModFix/>
          </a:blip>
          <a:stretch>
            <a:fillRect/>
          </a:stretch>
        </p:blipFill>
        <p:spPr>
          <a:xfrm>
            <a:off x="1247875" y="214237"/>
            <a:ext cx="6033775" cy="4561276"/>
          </a:xfrm>
          <a:prstGeom prst="rect">
            <a:avLst/>
          </a:prstGeom>
          <a:noFill/>
          <a:ln>
            <a:noFill/>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12"/>
          <p:cNvSpPr txBox="1">
            <a:spLocks noGrp="1"/>
          </p:cNvSpPr>
          <p:nvPr>
            <p:ph type="title"/>
          </p:nvPr>
        </p:nvSpPr>
        <p:spPr>
          <a:xfrm>
            <a:off x="481700" y="1789450"/>
            <a:ext cx="4351200" cy="107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Small increases add up</a:t>
            </a:r>
            <a:endParaRPr/>
          </a:p>
        </p:txBody>
      </p:sp>
      <p:sp>
        <p:nvSpPr>
          <p:cNvPr id="800" name="Google Shape;800;p112"/>
          <p:cNvSpPr txBox="1"/>
          <p:nvPr/>
        </p:nvSpPr>
        <p:spPr>
          <a:xfrm>
            <a:off x="3233700" y="4616150"/>
            <a:ext cx="5910300" cy="4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https://infogram.com/copy-small-increases-add-up-1hke60zo785345r</a:t>
            </a:r>
            <a:endParaRPr/>
          </a:p>
        </p:txBody>
      </p:sp>
      <p:pic>
        <p:nvPicPr>
          <p:cNvPr id="801" name="Google Shape;801;p112"/>
          <p:cNvPicPr preferRelativeResize="0"/>
          <p:nvPr/>
        </p:nvPicPr>
        <p:blipFill>
          <a:blip r:embed="rId3">
            <a:alphaModFix/>
          </a:blip>
          <a:stretch>
            <a:fillRect/>
          </a:stretch>
        </p:blipFill>
        <p:spPr>
          <a:xfrm>
            <a:off x="4773225" y="191550"/>
            <a:ext cx="4260426" cy="4424600"/>
          </a:xfrm>
          <a:prstGeom prst="rect">
            <a:avLst/>
          </a:prstGeom>
          <a:noFill/>
          <a:ln>
            <a:noFill/>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13"/>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Designing an Investing Module</a:t>
            </a:r>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14"/>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Teach or recruit volunteer?</a:t>
            </a:r>
            <a:endParaRPr/>
          </a:p>
          <a:p>
            <a:pPr marL="0" lvl="0" indent="0" algn="ctr" rtl="0">
              <a:spcBef>
                <a:spcPts val="0"/>
              </a:spcBef>
              <a:spcAft>
                <a:spcPts val="0"/>
              </a:spcAft>
              <a:buNone/>
            </a:pPr>
            <a:endParaRPr/>
          </a:p>
          <a:p>
            <a:pPr marL="0" lvl="0" indent="0" algn="ctr" rtl="0">
              <a:spcBef>
                <a:spcPts val="0"/>
              </a:spcBef>
              <a:spcAft>
                <a:spcPts val="0"/>
              </a:spcAft>
              <a:buNone/>
            </a:pPr>
            <a:endParaRPr sz="1800"/>
          </a:p>
        </p:txBody>
      </p:sp>
      <p:pic>
        <p:nvPicPr>
          <p:cNvPr id="812" name="Google Shape;812;p114"/>
          <p:cNvPicPr preferRelativeResize="0"/>
          <p:nvPr/>
        </p:nvPicPr>
        <p:blipFill>
          <a:blip r:embed="rId3">
            <a:alphaModFix/>
          </a:blip>
          <a:stretch>
            <a:fillRect/>
          </a:stretch>
        </p:blipFill>
        <p:spPr>
          <a:xfrm>
            <a:off x="2276572" y="2820022"/>
            <a:ext cx="1634425" cy="1634425"/>
          </a:xfrm>
          <a:prstGeom prst="rect">
            <a:avLst/>
          </a:prstGeom>
          <a:noFill/>
          <a:ln>
            <a:noFill/>
          </a:ln>
        </p:spPr>
      </p:pic>
      <p:pic>
        <p:nvPicPr>
          <p:cNvPr id="813" name="Google Shape;813;p114"/>
          <p:cNvPicPr preferRelativeResize="0"/>
          <p:nvPr/>
        </p:nvPicPr>
        <p:blipFill>
          <a:blip r:embed="rId4">
            <a:alphaModFix/>
          </a:blip>
          <a:stretch>
            <a:fillRect/>
          </a:stretch>
        </p:blipFill>
        <p:spPr>
          <a:xfrm>
            <a:off x="5607325" y="2893311"/>
            <a:ext cx="1535376" cy="1584900"/>
          </a:xfrm>
          <a:prstGeom prst="rect">
            <a:avLst/>
          </a:prstGeom>
          <a:noFill/>
          <a:ln>
            <a:noFill/>
          </a:ln>
        </p:spPr>
      </p:pic>
      <p:sp>
        <p:nvSpPr>
          <p:cNvPr id="814" name="Google Shape;814;p114"/>
          <p:cNvSpPr/>
          <p:nvPr/>
        </p:nvSpPr>
        <p:spPr>
          <a:xfrm>
            <a:off x="2055325" y="2758913"/>
            <a:ext cx="2076900" cy="1853700"/>
          </a:xfrm>
          <a:prstGeom prst="noSmoking">
            <a:avLst>
              <a:gd name="adj" fmla="val 7603"/>
            </a:avLst>
          </a:prstGeom>
          <a:solidFill>
            <a:srgbClr val="DD7E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15"/>
          <p:cNvSpPr txBox="1">
            <a:spLocks noGrp="1"/>
          </p:cNvSpPr>
          <p:nvPr>
            <p:ph type="title"/>
          </p:nvPr>
        </p:nvSpPr>
        <p:spPr>
          <a:xfrm>
            <a:off x="1393925" y="1301150"/>
            <a:ext cx="6366900" cy="362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Resources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To Start:</a:t>
            </a:r>
            <a:endParaRPr dirty="0"/>
          </a:p>
          <a:p>
            <a:pPr marL="0" lvl="0" indent="0" algn="l" rtl="0">
              <a:spcBef>
                <a:spcPts val="0"/>
              </a:spcBef>
              <a:spcAft>
                <a:spcPts val="0"/>
              </a:spcAft>
              <a:buNone/>
            </a:pPr>
            <a:r>
              <a:rPr lang="en" dirty="0"/>
              <a:t>NerdWallet </a:t>
            </a:r>
            <a:r>
              <a:rPr lang="en" u="sng" dirty="0">
                <a:solidFill>
                  <a:schemeClr val="hlink"/>
                </a:solidFill>
                <a:hlinkClick r:id="rId3"/>
              </a:rPr>
              <a:t>Investing 101</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To Continue:</a:t>
            </a:r>
            <a:endParaRPr dirty="0"/>
          </a:p>
          <a:p>
            <a:pPr marL="0" lvl="0" indent="0" algn="l" rtl="0">
              <a:spcBef>
                <a:spcPts val="0"/>
              </a:spcBef>
              <a:spcAft>
                <a:spcPts val="0"/>
              </a:spcAft>
              <a:buNone/>
            </a:pPr>
            <a:r>
              <a:rPr lang="en" dirty="0"/>
              <a:t>FINRA </a:t>
            </a:r>
            <a:r>
              <a:rPr lang="en" u="sng" dirty="0">
                <a:solidFill>
                  <a:schemeClr val="hlink"/>
                </a:solidFill>
                <a:hlinkClick r:id="rId4"/>
              </a:rPr>
              <a:t>Investor Education Library</a:t>
            </a:r>
            <a:endParaRPr dirty="0"/>
          </a:p>
          <a:p>
            <a:pPr marL="0" lvl="0" indent="0" algn="l" rtl="0">
              <a:spcBef>
                <a:spcPts val="0"/>
              </a:spcBef>
              <a:spcAft>
                <a:spcPts val="0"/>
              </a:spcAft>
              <a:buNone/>
            </a:pPr>
            <a:r>
              <a:rPr lang="en" dirty="0"/>
              <a:t>JL Collins: </a:t>
            </a:r>
            <a:r>
              <a:rPr lang="en" u="sng" dirty="0">
                <a:solidFill>
                  <a:schemeClr val="hlink"/>
                </a:solidFill>
                <a:hlinkClick r:id="rId5"/>
              </a:rPr>
              <a:t>Stock Series</a:t>
            </a:r>
            <a:endParaRPr dirty="0"/>
          </a:p>
          <a:p>
            <a:pPr marL="0" lvl="0" indent="0" algn="ctr" rtl="0">
              <a:spcBef>
                <a:spcPts val="0"/>
              </a:spcBef>
              <a:spcAft>
                <a:spcPts val="0"/>
              </a:spcAft>
              <a:buNone/>
            </a:pPr>
            <a:endParaRPr dirty="0"/>
          </a:p>
          <a:p>
            <a:pPr marL="0" lvl="0" indent="0" algn="l" rtl="0">
              <a:spcBef>
                <a:spcPts val="0"/>
              </a:spcBef>
              <a:spcAft>
                <a:spcPts val="0"/>
              </a:spcAft>
              <a:buNone/>
            </a:pPr>
            <a:endParaRPr dirty="0"/>
          </a:p>
          <a:p>
            <a:pPr marL="0" lvl="0" indent="0" algn="ctr" rtl="0">
              <a:spcBef>
                <a:spcPts val="0"/>
              </a:spcBef>
              <a:spcAft>
                <a:spcPts val="0"/>
              </a:spcAft>
              <a:buNone/>
            </a:pPr>
            <a:endParaRPr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16"/>
          <p:cNvSpPr txBox="1">
            <a:spLocks noGrp="1"/>
          </p:cNvSpPr>
          <p:nvPr>
            <p:ph type="title"/>
          </p:nvPr>
        </p:nvSpPr>
        <p:spPr>
          <a:xfrm>
            <a:off x="1442450" y="1660226"/>
            <a:ext cx="6366900" cy="306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Keep it simple. </a:t>
            </a:r>
            <a:endParaRPr/>
          </a:p>
          <a:p>
            <a:pPr marL="0" lvl="0" indent="0" algn="ctr" rtl="0">
              <a:spcBef>
                <a:spcPts val="0"/>
              </a:spcBef>
              <a:spcAft>
                <a:spcPts val="0"/>
              </a:spcAft>
              <a:buNone/>
            </a:pPr>
            <a:endParaRPr/>
          </a:p>
          <a:p>
            <a:pPr marL="0" lvl="0" indent="0" algn="ctr" rtl="0">
              <a:spcBef>
                <a:spcPts val="0"/>
              </a:spcBef>
              <a:spcAft>
                <a:spcPts val="0"/>
              </a:spcAft>
              <a:buNone/>
            </a:pPr>
            <a:endParaRPr sz="1800"/>
          </a:p>
          <a:p>
            <a:pPr marL="0" lvl="0" indent="0" algn="ctr" rtl="0">
              <a:spcBef>
                <a:spcPts val="0"/>
              </a:spcBef>
              <a:spcAft>
                <a:spcPts val="0"/>
              </a:spcAft>
              <a:buNone/>
            </a:pPr>
            <a:endParaRPr sz="1800"/>
          </a:p>
          <a:p>
            <a:pPr marL="0" lvl="0" indent="0" algn="ctr" rtl="0">
              <a:spcBef>
                <a:spcPts val="0"/>
              </a:spcBef>
              <a:spcAft>
                <a:spcPts val="0"/>
              </a:spcAft>
              <a:buNone/>
            </a:pPr>
            <a:endParaRPr sz="1800"/>
          </a:p>
          <a:p>
            <a:pPr marL="0" lvl="0" indent="0" algn="ctr" rtl="0">
              <a:spcBef>
                <a:spcPts val="0"/>
              </a:spcBef>
              <a:spcAft>
                <a:spcPts val="0"/>
              </a:spcAft>
              <a:buNone/>
            </a:pPr>
            <a:endParaRPr sz="1800"/>
          </a:p>
          <a:p>
            <a:pPr marL="0" lvl="0" indent="0" algn="ctr" rtl="0">
              <a:spcBef>
                <a:spcPts val="0"/>
              </a:spcBef>
              <a:spcAft>
                <a:spcPts val="0"/>
              </a:spcAft>
              <a:buNone/>
            </a:pP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a:t>ross.kanaga@devNW.org</a:t>
            </a:r>
            <a:endParaRPr sz="1800"/>
          </a:p>
        </p:txBody>
      </p:sp>
      <p:pic>
        <p:nvPicPr>
          <p:cNvPr id="825" name="Google Shape;825;p116"/>
          <p:cNvPicPr preferRelativeResize="0"/>
          <p:nvPr/>
        </p:nvPicPr>
        <p:blipFill>
          <a:blip r:embed="rId3">
            <a:alphaModFix/>
          </a:blip>
          <a:stretch>
            <a:fillRect/>
          </a:stretch>
        </p:blipFill>
        <p:spPr>
          <a:xfrm>
            <a:off x="3858212" y="2252811"/>
            <a:ext cx="1535376" cy="1584900"/>
          </a:xfrm>
          <a:prstGeom prst="rect">
            <a:avLst/>
          </a:prstGeom>
          <a:noFill/>
          <a:ln>
            <a:noFill/>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17"/>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Investing Question &amp; Answer</a:t>
            </a:r>
            <a:endParaRPr/>
          </a:p>
          <a:p>
            <a:pPr marL="0" lvl="0" indent="0" algn="ctr" rtl="0">
              <a:spcBef>
                <a:spcPts val="0"/>
              </a:spcBef>
              <a:spcAft>
                <a:spcPts val="0"/>
              </a:spcAft>
              <a:buNone/>
            </a:pPr>
            <a:endParaRPr/>
          </a:p>
          <a:p>
            <a:pPr marL="0" lvl="0" indent="0" algn="ctr" rtl="0">
              <a:spcBef>
                <a:spcPts val="0"/>
              </a:spcBef>
              <a:spcAft>
                <a:spcPts val="0"/>
              </a:spcAft>
              <a:buNone/>
            </a:pPr>
            <a:r>
              <a:rPr lang="en" sz="1800"/>
              <a:t>ross.kanaga@devNW.org</a:t>
            </a:r>
            <a:endParaRPr sz="180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Reflecting on today</a:t>
            </a:r>
            <a:endParaRPr lang="en-US" dirty="0"/>
          </a:p>
        </p:txBody>
      </p:sp>
    </p:spTree>
    <p:extLst>
      <p:ext uri="{BB962C8B-B14F-4D97-AF65-F5344CB8AC3E}">
        <p14:creationId xmlns:p14="http://schemas.microsoft.com/office/powerpoint/2010/main" val="246879802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xfrm>
            <a:off x="745800" y="387175"/>
            <a:ext cx="7670700" cy="63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Today’s Topics </a:t>
            </a:r>
            <a:endParaRPr dirty="0"/>
          </a:p>
        </p:txBody>
      </p:sp>
      <p:sp>
        <p:nvSpPr>
          <p:cNvPr id="158" name="Google Shape;158;p18"/>
          <p:cNvSpPr txBox="1">
            <a:spLocks noGrp="1"/>
          </p:cNvSpPr>
          <p:nvPr>
            <p:ph type="body" idx="1"/>
          </p:nvPr>
        </p:nvSpPr>
        <p:spPr>
          <a:xfrm>
            <a:off x="819150" y="1022875"/>
            <a:ext cx="6529180" cy="3823200"/>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Font typeface="Wingdings" panose="05000000000000000000" pitchFamily="2" charset="2"/>
              <a:buChar char="§"/>
            </a:pPr>
            <a:r>
              <a:rPr lang="en-US" sz="2000" dirty="0" smtClean="0"/>
              <a:t>  Behavioral Economics</a:t>
            </a:r>
            <a:endParaRPr sz="2000" dirty="0"/>
          </a:p>
          <a:p>
            <a:pPr marL="457200" lvl="0" indent="-457200" algn="l" rtl="0">
              <a:spcBef>
                <a:spcPts val="0"/>
              </a:spcBef>
              <a:spcAft>
                <a:spcPts val="0"/>
              </a:spcAft>
              <a:buFont typeface="Wingdings" panose="05000000000000000000" pitchFamily="2" charset="2"/>
              <a:buChar char="§"/>
            </a:pPr>
            <a:r>
              <a:rPr lang="en" sz="2000" dirty="0" smtClean="0"/>
              <a:t>Role </a:t>
            </a:r>
            <a:r>
              <a:rPr lang="en" sz="2000" dirty="0"/>
              <a:t>of Economic Literacy in FE</a:t>
            </a:r>
            <a:endParaRPr sz="2000" dirty="0"/>
          </a:p>
          <a:p>
            <a:pPr marL="457200" lvl="0" indent="-457200" algn="l" rtl="0">
              <a:spcBef>
                <a:spcPts val="0"/>
              </a:spcBef>
              <a:spcAft>
                <a:spcPts val="0"/>
              </a:spcAft>
              <a:buFont typeface="Wingdings" panose="05000000000000000000" pitchFamily="2" charset="2"/>
              <a:buChar char="§"/>
            </a:pPr>
            <a:r>
              <a:rPr lang="en" sz="2000" dirty="0" smtClean="0"/>
              <a:t>Financial Education / Financial Coaching</a:t>
            </a:r>
            <a:endParaRPr sz="2000" dirty="0"/>
          </a:p>
          <a:p>
            <a:pPr marL="457200" lvl="0" indent="-457200" algn="l" rtl="0">
              <a:spcBef>
                <a:spcPts val="0"/>
              </a:spcBef>
              <a:spcAft>
                <a:spcPts val="0"/>
              </a:spcAft>
              <a:buFont typeface="Wingdings" panose="05000000000000000000" pitchFamily="2" charset="2"/>
              <a:buChar char="§"/>
            </a:pPr>
            <a:r>
              <a:rPr lang="en" sz="2000" dirty="0" smtClean="0"/>
              <a:t>Adult </a:t>
            </a:r>
            <a:r>
              <a:rPr lang="en" sz="2000" dirty="0"/>
              <a:t>Learning </a:t>
            </a:r>
            <a:endParaRPr lang="en" sz="2000" dirty="0" smtClean="0"/>
          </a:p>
          <a:p>
            <a:pPr marL="457200" lvl="0" indent="-457200" algn="l" rtl="0">
              <a:spcBef>
                <a:spcPts val="0"/>
              </a:spcBef>
              <a:spcAft>
                <a:spcPts val="0"/>
              </a:spcAft>
              <a:buFont typeface="Wingdings" panose="05000000000000000000" pitchFamily="2" charset="2"/>
              <a:buChar char="§"/>
            </a:pPr>
            <a:r>
              <a:rPr lang="en-US" sz="2000" dirty="0" smtClean="0"/>
              <a:t>Overview </a:t>
            </a:r>
            <a:r>
              <a:rPr lang="en-US" sz="2000" dirty="0"/>
              <a:t>of </a:t>
            </a:r>
            <a:r>
              <a:rPr lang="en-US" sz="2000" dirty="0" smtClean="0"/>
              <a:t>Financial Education </a:t>
            </a:r>
            <a:r>
              <a:rPr lang="en-US" sz="2000" dirty="0"/>
              <a:t>Standards</a:t>
            </a:r>
          </a:p>
          <a:p>
            <a:pPr marL="400050" lvl="0" indent="-400050">
              <a:buFont typeface="Wingdings" panose="05000000000000000000" pitchFamily="2" charset="2"/>
              <a:buChar char="§"/>
            </a:pPr>
            <a:r>
              <a:rPr lang="en-US" sz="2000" dirty="0" smtClean="0"/>
              <a:t> Session </a:t>
            </a:r>
            <a:r>
              <a:rPr lang="en-US" sz="2000" dirty="0"/>
              <a:t>A: Consumer Rights &amp; Identity Theft</a:t>
            </a:r>
          </a:p>
          <a:p>
            <a:pPr marL="400050" lvl="0" indent="-400050">
              <a:buFont typeface="Wingdings" panose="05000000000000000000" pitchFamily="2" charset="2"/>
              <a:buChar char="§"/>
            </a:pPr>
            <a:r>
              <a:rPr lang="en-US" sz="2000" dirty="0" smtClean="0"/>
              <a:t> Session </a:t>
            </a:r>
            <a:r>
              <a:rPr lang="en-US" sz="2000" dirty="0"/>
              <a:t>B: Taxes</a:t>
            </a:r>
          </a:p>
          <a:p>
            <a:pPr marL="400050" lvl="0" indent="-400050">
              <a:buFont typeface="Wingdings" panose="05000000000000000000" pitchFamily="2" charset="2"/>
              <a:buChar char="§"/>
            </a:pPr>
            <a:r>
              <a:rPr lang="en-US" sz="2000" dirty="0" smtClean="0"/>
              <a:t> Session </a:t>
            </a:r>
            <a:r>
              <a:rPr lang="en-US" sz="2000" dirty="0"/>
              <a:t>C: </a:t>
            </a:r>
            <a:r>
              <a:rPr lang="en-US" sz="2000" dirty="0" smtClean="0"/>
              <a:t>Investments</a:t>
            </a:r>
            <a:endParaRPr lang="en-US" sz="2000" dirty="0"/>
          </a:p>
        </p:txBody>
      </p:sp>
    </p:spTree>
    <p:extLst>
      <p:ext uri="{BB962C8B-B14F-4D97-AF65-F5344CB8AC3E}">
        <p14:creationId xmlns:p14="http://schemas.microsoft.com/office/powerpoint/2010/main" val="140474869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1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 you! </a:t>
            </a:r>
            <a:endParaRP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8"/>
          <p:cNvPicPr preferRelativeResize="0"/>
          <p:nvPr/>
        </p:nvPicPr>
        <p:blipFill>
          <a:blip r:embed="rId3">
            <a:alphaModFix/>
          </a:blip>
          <a:stretch>
            <a:fillRect/>
          </a:stretch>
        </p:blipFill>
        <p:spPr>
          <a:xfrm>
            <a:off x="1324063" y="229175"/>
            <a:ext cx="6495884" cy="491432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FF"/>
                </a:solidFill>
              </a:rPr>
              <a:t>$94.7 Trillion / 124 million households=</a:t>
            </a:r>
            <a:endParaRPr>
              <a:solidFill>
                <a:srgbClr val="0000FF"/>
              </a:solidFill>
            </a:endParaRPr>
          </a:p>
        </p:txBody>
      </p:sp>
      <p:sp>
        <p:nvSpPr>
          <p:cNvPr id="221" name="Google Shape;221;p2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9600"/>
              <a:t>$760,000</a:t>
            </a:r>
            <a:endParaRPr sz="9600"/>
          </a:p>
          <a:p>
            <a:pPr marL="0" lvl="0" indent="0" algn="ctr" rtl="0">
              <a:spcBef>
                <a:spcPts val="0"/>
              </a:spcBef>
              <a:spcAft>
                <a:spcPts val="0"/>
              </a:spcAft>
              <a:buNone/>
            </a:pPr>
            <a:r>
              <a:rPr lang="en" sz="3000"/>
              <a:t>Per Household </a:t>
            </a:r>
            <a:r>
              <a:rPr lang="en" sz="1500"/>
              <a:t>*2016</a:t>
            </a:r>
            <a:endParaRPr sz="15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000000"/>
                </a:solidFill>
              </a:rPr>
              <a:t>10 Chair Simulation</a:t>
            </a:r>
            <a:endParaRPr sz="6000">
              <a:solidFill>
                <a:srgbClr val="0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2" name="Google Shape;232;p31"/>
          <p:cNvSpPr txBox="1"/>
          <p:nvPr/>
        </p:nvSpPr>
        <p:spPr>
          <a:xfrm>
            <a:off x="318053" y="4572000"/>
            <a:ext cx="7797248" cy="2539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dirty="0">
                <a:solidFill>
                  <a:srgbClr val="000000"/>
                </a:solidFill>
                <a:latin typeface="Libre Franklin"/>
                <a:ea typeface="Libre Franklin"/>
                <a:cs typeface="Libre Franklin"/>
                <a:sym typeface="Libre Franklin"/>
              </a:rPr>
              <a:t>Image from “Prosperity Now: Promise Accounts: Matched Savings to Help Families Get Ahead”</a:t>
            </a:r>
            <a:endParaRPr sz="1200" dirty="0">
              <a:solidFill>
                <a:srgbClr val="000000"/>
              </a:solidFill>
              <a:latin typeface="Libre Franklin"/>
              <a:ea typeface="Libre Franklin"/>
              <a:cs typeface="Libre Franklin"/>
              <a:sym typeface="Libre Franklin"/>
            </a:endParaRPr>
          </a:p>
        </p:txBody>
      </p:sp>
      <p:pic>
        <p:nvPicPr>
          <p:cNvPr id="231" name="Google Shape;231;p31"/>
          <p:cNvPicPr preferRelativeResize="0"/>
          <p:nvPr/>
        </p:nvPicPr>
        <p:blipFill rotWithShape="1">
          <a:blip r:embed="rId3">
            <a:alphaModFix/>
          </a:blip>
          <a:srcRect/>
          <a:stretch/>
        </p:blipFill>
        <p:spPr>
          <a:xfrm>
            <a:off x="371061" y="331305"/>
            <a:ext cx="8372061" cy="4134678"/>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54" name="Google Shape;254;p32"/>
          <p:cNvSpPr txBox="1">
            <a:spLocks noGrp="1"/>
          </p:cNvSpPr>
          <p:nvPr>
            <p:ph type="title"/>
          </p:nvPr>
        </p:nvSpPr>
        <p:spPr>
          <a:xfrm>
            <a:off x="587237" y="136608"/>
            <a:ext cx="7505700" cy="954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2100"/>
              <a:buFont typeface="Libre Franklin Medium"/>
              <a:buNone/>
            </a:pPr>
            <a:r>
              <a:rPr lang="en" sz="3000" dirty="0">
                <a:solidFill>
                  <a:srgbClr val="000000"/>
                </a:solidFill>
              </a:rPr>
              <a:t>Barriers to Building Wealth</a:t>
            </a:r>
            <a:endParaRPr sz="3000" dirty="0">
              <a:solidFill>
                <a:srgbClr val="000000"/>
              </a:solidFill>
            </a:endParaRPr>
          </a:p>
        </p:txBody>
      </p:sp>
      <p:grpSp>
        <p:nvGrpSpPr>
          <p:cNvPr id="237" name="Google Shape;237;p32"/>
          <p:cNvGrpSpPr/>
          <p:nvPr/>
        </p:nvGrpSpPr>
        <p:grpSpPr>
          <a:xfrm>
            <a:off x="1369559" y="907969"/>
            <a:ext cx="6404880" cy="3462271"/>
            <a:chOff x="0" y="2312"/>
            <a:chExt cx="8539841" cy="4616361"/>
          </a:xfrm>
        </p:grpSpPr>
        <p:sp>
          <p:nvSpPr>
            <p:cNvPr id="238" name="Google Shape;238;p32"/>
            <p:cNvSpPr/>
            <p:nvPr/>
          </p:nvSpPr>
          <p:spPr>
            <a:xfrm rot="5400000">
              <a:off x="5362142" y="-2174248"/>
              <a:ext cx="889900" cy="5465498"/>
            </a:xfrm>
            <a:prstGeom prst="round2SameRect">
              <a:avLst>
                <a:gd name="adj1" fmla="val 16667"/>
                <a:gd name="adj2" fmla="val 0"/>
              </a:avLst>
            </a:prstGeom>
            <a:solidFill>
              <a:srgbClr val="D6D6D7">
                <a:alpha val="89803"/>
              </a:srgbClr>
            </a:solidFill>
            <a:ln w="25400" cap="flat" cmpd="sng">
              <a:solidFill>
                <a:srgbClr val="D6D6D7">
                  <a:alpha val="89803"/>
                </a:srgbClr>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 name="Google Shape;239;p32"/>
            <p:cNvSpPr txBox="1"/>
            <p:nvPr/>
          </p:nvSpPr>
          <p:spPr>
            <a:xfrm>
              <a:off x="3074344" y="156991"/>
              <a:ext cx="5422057" cy="803018"/>
            </a:xfrm>
            <a:prstGeom prst="rect">
              <a:avLst/>
            </a:prstGeom>
            <a:noFill/>
            <a:ln>
              <a:noFill/>
            </a:ln>
          </p:spPr>
          <p:txBody>
            <a:bodyPr spcFirstLastPara="1" wrap="square" lIns="45725" tIns="22850" rIns="45725" bIns="22850" anchor="ctr" anchorCtr="0">
              <a:noAutofit/>
            </a:bodyPr>
            <a:lstStyle/>
            <a:p>
              <a:pPr marL="127000" marR="0" lvl="1" indent="-127000" algn="l" rtl="0">
                <a:lnSpc>
                  <a:spcPct val="90000"/>
                </a:lnSpc>
                <a:spcBef>
                  <a:spcPts val="0"/>
                </a:spcBef>
                <a:spcAft>
                  <a:spcPts val="0"/>
                </a:spcAft>
                <a:buClr>
                  <a:srgbClr val="0000FF"/>
                </a:buClr>
                <a:buSzPts val="1200"/>
                <a:buFont typeface="Libre Franklin"/>
                <a:buChar char="•"/>
              </a:pPr>
              <a:r>
                <a:rPr lang="en" sz="1200" b="0" i="0" u="none" strike="noStrike" cap="none">
                  <a:solidFill>
                    <a:srgbClr val="0000FF"/>
                  </a:solidFill>
                  <a:latin typeface="Libre Franklin"/>
                  <a:ea typeface="Libre Franklin"/>
                  <a:cs typeface="Libre Franklin"/>
                  <a:sym typeface="Libre Franklin"/>
                </a:rPr>
                <a:t>Stagnant wages and a minimum wage that has not kept up with the costs of living, decline of unions and labor rights, increases in contract labor, global treaties that benefit corporations  etc.</a:t>
              </a:r>
              <a:endParaRPr sz="1100">
                <a:solidFill>
                  <a:srgbClr val="0000FF"/>
                </a:solidFill>
              </a:endParaRPr>
            </a:p>
          </p:txBody>
        </p:sp>
        <p:sp>
          <p:nvSpPr>
            <p:cNvPr id="240" name="Google Shape;240;p32"/>
            <p:cNvSpPr/>
            <p:nvPr/>
          </p:nvSpPr>
          <p:spPr>
            <a:xfrm>
              <a:off x="0" y="2312"/>
              <a:ext cx="3074343" cy="1112376"/>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1" name="Google Shape;241;p32"/>
            <p:cNvSpPr txBox="1"/>
            <p:nvPr/>
          </p:nvSpPr>
          <p:spPr>
            <a:xfrm>
              <a:off x="54302" y="56614"/>
              <a:ext cx="2965739" cy="1003772"/>
            </a:xfrm>
            <a:prstGeom prst="rect">
              <a:avLst/>
            </a:prstGeom>
            <a:noFill/>
            <a:ln>
              <a:noFill/>
            </a:ln>
          </p:spPr>
          <p:txBody>
            <a:bodyPr spcFirstLastPara="1" wrap="square" lIns="65725" tIns="32850" rIns="65725" bIns="32850" anchor="ctr" anchorCtr="0">
              <a:noAutofit/>
            </a:bodyPr>
            <a:lstStyle/>
            <a:p>
              <a:pPr marL="0" marR="0" lvl="0" indent="0" algn="ctr" rtl="0">
                <a:lnSpc>
                  <a:spcPct val="90000"/>
                </a:lnSpc>
                <a:spcBef>
                  <a:spcPts val="0"/>
                </a:spcBef>
                <a:spcAft>
                  <a:spcPts val="0"/>
                </a:spcAft>
                <a:buNone/>
              </a:pPr>
              <a:r>
                <a:rPr lang="en" sz="1700">
                  <a:solidFill>
                    <a:srgbClr val="FFFFFF"/>
                  </a:solidFill>
                  <a:latin typeface="Libre Franklin"/>
                  <a:ea typeface="Libre Franklin"/>
                  <a:cs typeface="Libre Franklin"/>
                  <a:sym typeface="Libre Franklin"/>
                </a:rPr>
                <a:t>Shifts in the employment market</a:t>
              </a:r>
              <a:endParaRPr sz="1100">
                <a:solidFill>
                  <a:srgbClr val="FFFFFF"/>
                </a:solidFill>
              </a:endParaRPr>
            </a:p>
          </p:txBody>
        </p:sp>
        <p:sp>
          <p:nvSpPr>
            <p:cNvPr id="242" name="Google Shape;242;p32"/>
            <p:cNvSpPr/>
            <p:nvPr/>
          </p:nvSpPr>
          <p:spPr>
            <a:xfrm rot="5400000">
              <a:off x="5362142" y="-1006253"/>
              <a:ext cx="889900" cy="5465498"/>
            </a:xfrm>
            <a:prstGeom prst="round2SameRect">
              <a:avLst>
                <a:gd name="adj1" fmla="val 16667"/>
                <a:gd name="adj2" fmla="val 0"/>
              </a:avLst>
            </a:prstGeom>
            <a:solidFill>
              <a:srgbClr val="D6D6D7">
                <a:alpha val="89803"/>
              </a:srgbClr>
            </a:solidFill>
            <a:ln w="25400" cap="flat" cmpd="sng">
              <a:solidFill>
                <a:srgbClr val="D6D6D7">
                  <a:alpha val="89803"/>
                </a:srgbClr>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3" name="Google Shape;243;p32"/>
            <p:cNvSpPr txBox="1"/>
            <p:nvPr/>
          </p:nvSpPr>
          <p:spPr>
            <a:xfrm>
              <a:off x="3074344" y="1324986"/>
              <a:ext cx="5422057" cy="803018"/>
            </a:xfrm>
            <a:prstGeom prst="rect">
              <a:avLst/>
            </a:prstGeom>
            <a:noFill/>
            <a:ln>
              <a:noFill/>
            </a:ln>
          </p:spPr>
          <p:txBody>
            <a:bodyPr spcFirstLastPara="1" wrap="square" lIns="45725" tIns="22850" rIns="45725" bIns="22850" anchor="ctr" anchorCtr="0">
              <a:noAutofit/>
            </a:bodyPr>
            <a:lstStyle/>
            <a:p>
              <a:pPr marL="127000" marR="0" lvl="1" indent="-127000" algn="l" rtl="0">
                <a:lnSpc>
                  <a:spcPct val="90000"/>
                </a:lnSpc>
                <a:spcBef>
                  <a:spcPts val="0"/>
                </a:spcBef>
                <a:spcAft>
                  <a:spcPts val="0"/>
                </a:spcAft>
                <a:buClr>
                  <a:srgbClr val="0000FF"/>
                </a:buClr>
                <a:buSzPts val="1200"/>
                <a:buFont typeface="Libre Franklin"/>
                <a:buChar char="•"/>
              </a:pPr>
              <a:r>
                <a:rPr lang="en" sz="1200" b="0" i="0" u="none" strike="noStrike" cap="none">
                  <a:solidFill>
                    <a:srgbClr val="0000FF"/>
                  </a:solidFill>
                  <a:latin typeface="Libre Franklin"/>
                  <a:ea typeface="Libre Franklin"/>
                  <a:cs typeface="Libre Franklin"/>
                  <a:sym typeface="Libre Franklin"/>
                </a:rPr>
                <a:t>An upside-down tax code that perpetuates the racial wealth divide, elimination of federal programs, savings penalties.</a:t>
              </a:r>
              <a:endParaRPr sz="1100">
                <a:solidFill>
                  <a:srgbClr val="0000FF"/>
                </a:solidFill>
              </a:endParaRPr>
            </a:p>
          </p:txBody>
        </p:sp>
        <p:sp>
          <p:nvSpPr>
            <p:cNvPr id="244" name="Google Shape;244;p32"/>
            <p:cNvSpPr/>
            <p:nvPr/>
          </p:nvSpPr>
          <p:spPr>
            <a:xfrm>
              <a:off x="0" y="1170307"/>
              <a:ext cx="3074343" cy="1112376"/>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 name="Google Shape;245;p32"/>
            <p:cNvSpPr txBox="1"/>
            <p:nvPr/>
          </p:nvSpPr>
          <p:spPr>
            <a:xfrm>
              <a:off x="54302" y="1224609"/>
              <a:ext cx="2965739" cy="1003772"/>
            </a:xfrm>
            <a:prstGeom prst="rect">
              <a:avLst/>
            </a:prstGeom>
            <a:noFill/>
            <a:ln>
              <a:noFill/>
            </a:ln>
          </p:spPr>
          <p:txBody>
            <a:bodyPr spcFirstLastPara="1" wrap="square" lIns="65725" tIns="32850" rIns="65725" bIns="32850" anchor="ctr" anchorCtr="0">
              <a:noAutofit/>
            </a:bodyPr>
            <a:lstStyle/>
            <a:p>
              <a:pPr marL="0" marR="0" lvl="0" indent="0" algn="ctr" rtl="0">
                <a:lnSpc>
                  <a:spcPct val="90000"/>
                </a:lnSpc>
                <a:spcBef>
                  <a:spcPts val="0"/>
                </a:spcBef>
                <a:spcAft>
                  <a:spcPts val="0"/>
                </a:spcAft>
                <a:buNone/>
              </a:pPr>
              <a:r>
                <a:rPr lang="en" sz="1700">
                  <a:solidFill>
                    <a:srgbClr val="FFFFFF"/>
                  </a:solidFill>
                  <a:latin typeface="Libre Franklin"/>
                  <a:ea typeface="Libre Franklin"/>
                  <a:cs typeface="Libre Franklin"/>
                  <a:sym typeface="Libre Franklin"/>
                </a:rPr>
                <a:t>Federal and state policy</a:t>
              </a:r>
              <a:endParaRPr sz="1100">
                <a:solidFill>
                  <a:srgbClr val="FFFFFF"/>
                </a:solidFill>
              </a:endParaRPr>
            </a:p>
          </p:txBody>
        </p:sp>
        <p:sp>
          <p:nvSpPr>
            <p:cNvPr id="246" name="Google Shape;246;p32"/>
            <p:cNvSpPr/>
            <p:nvPr/>
          </p:nvSpPr>
          <p:spPr>
            <a:xfrm rot="5400000">
              <a:off x="5362142" y="161740"/>
              <a:ext cx="889900" cy="5465498"/>
            </a:xfrm>
            <a:prstGeom prst="round2SameRect">
              <a:avLst>
                <a:gd name="adj1" fmla="val 16667"/>
                <a:gd name="adj2" fmla="val 0"/>
              </a:avLst>
            </a:prstGeom>
            <a:solidFill>
              <a:srgbClr val="D6D6D7">
                <a:alpha val="89803"/>
              </a:srgbClr>
            </a:solidFill>
            <a:ln w="25400" cap="flat" cmpd="sng">
              <a:solidFill>
                <a:srgbClr val="D6D6D7">
                  <a:alpha val="89803"/>
                </a:srgbClr>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 name="Google Shape;247;p32"/>
            <p:cNvSpPr txBox="1"/>
            <p:nvPr/>
          </p:nvSpPr>
          <p:spPr>
            <a:xfrm>
              <a:off x="3074344" y="2492980"/>
              <a:ext cx="5422057" cy="803018"/>
            </a:xfrm>
            <a:prstGeom prst="rect">
              <a:avLst/>
            </a:prstGeom>
            <a:noFill/>
            <a:ln>
              <a:noFill/>
            </a:ln>
          </p:spPr>
          <p:txBody>
            <a:bodyPr spcFirstLastPara="1" wrap="square" lIns="45725" tIns="22850" rIns="45725" bIns="22850" anchor="ctr" anchorCtr="0">
              <a:noAutofit/>
            </a:bodyPr>
            <a:lstStyle/>
            <a:p>
              <a:pPr marL="127000" marR="0" lvl="1" indent="-127000" algn="l" rtl="0">
                <a:lnSpc>
                  <a:spcPct val="90000"/>
                </a:lnSpc>
                <a:spcBef>
                  <a:spcPts val="0"/>
                </a:spcBef>
                <a:spcAft>
                  <a:spcPts val="0"/>
                </a:spcAft>
                <a:buClr>
                  <a:srgbClr val="0000FF"/>
                </a:buClr>
                <a:buSzPts val="1200"/>
                <a:buFont typeface="Libre Franklin"/>
                <a:buChar char="•"/>
              </a:pPr>
              <a:r>
                <a:rPr lang="en" sz="1200" b="0" i="0" u="none" strike="noStrike" cap="none">
                  <a:solidFill>
                    <a:srgbClr val="0000FF"/>
                  </a:solidFill>
                  <a:latin typeface="Libre Franklin"/>
                  <a:ea typeface="Libre Franklin"/>
                  <a:cs typeface="Libre Franklin"/>
                  <a:sym typeface="Libre Franklin"/>
                </a:rPr>
                <a:t>Predatory lending targeted to communities of color, increasing and racially disproportionate troublesome debt.</a:t>
              </a:r>
              <a:endParaRPr sz="1100">
                <a:solidFill>
                  <a:srgbClr val="0000FF"/>
                </a:solidFill>
              </a:endParaRPr>
            </a:p>
          </p:txBody>
        </p:sp>
        <p:sp>
          <p:nvSpPr>
            <p:cNvPr id="248" name="Google Shape;248;p32"/>
            <p:cNvSpPr/>
            <p:nvPr/>
          </p:nvSpPr>
          <p:spPr>
            <a:xfrm>
              <a:off x="0" y="2338302"/>
              <a:ext cx="3074343" cy="1112376"/>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 name="Google Shape;249;p32"/>
            <p:cNvSpPr txBox="1"/>
            <p:nvPr/>
          </p:nvSpPr>
          <p:spPr>
            <a:xfrm>
              <a:off x="54302" y="2392604"/>
              <a:ext cx="2965739" cy="1003772"/>
            </a:xfrm>
            <a:prstGeom prst="rect">
              <a:avLst/>
            </a:prstGeom>
            <a:noFill/>
            <a:ln>
              <a:noFill/>
            </a:ln>
          </p:spPr>
          <p:txBody>
            <a:bodyPr spcFirstLastPara="1" wrap="square" lIns="65725" tIns="32850" rIns="65725" bIns="32850" anchor="ctr" anchorCtr="0">
              <a:noAutofit/>
            </a:bodyPr>
            <a:lstStyle/>
            <a:p>
              <a:pPr marL="0" marR="0" lvl="0" indent="0" algn="ctr" rtl="0">
                <a:lnSpc>
                  <a:spcPct val="90000"/>
                </a:lnSpc>
                <a:spcBef>
                  <a:spcPts val="0"/>
                </a:spcBef>
                <a:spcAft>
                  <a:spcPts val="0"/>
                </a:spcAft>
                <a:buNone/>
              </a:pPr>
              <a:r>
                <a:rPr lang="en" sz="1700">
                  <a:solidFill>
                    <a:srgbClr val="FFFFFF"/>
                  </a:solidFill>
                  <a:latin typeface="Libre Franklin"/>
                  <a:ea typeface="Libre Franklin"/>
                  <a:cs typeface="Libre Franklin"/>
                  <a:sym typeface="Libre Franklin"/>
                </a:rPr>
                <a:t>High levels of debt and the high cost of credit</a:t>
              </a:r>
              <a:endParaRPr sz="1100">
                <a:solidFill>
                  <a:srgbClr val="FFFFFF"/>
                </a:solidFill>
              </a:endParaRPr>
            </a:p>
          </p:txBody>
        </p:sp>
        <p:sp>
          <p:nvSpPr>
            <p:cNvPr id="250" name="Google Shape;250;p32"/>
            <p:cNvSpPr/>
            <p:nvPr/>
          </p:nvSpPr>
          <p:spPr>
            <a:xfrm rot="5400000">
              <a:off x="5362142" y="1329735"/>
              <a:ext cx="889900" cy="5465498"/>
            </a:xfrm>
            <a:prstGeom prst="round2SameRect">
              <a:avLst>
                <a:gd name="adj1" fmla="val 16667"/>
                <a:gd name="adj2" fmla="val 0"/>
              </a:avLst>
            </a:prstGeom>
            <a:solidFill>
              <a:srgbClr val="D6D6D7">
                <a:alpha val="89803"/>
              </a:srgbClr>
            </a:solidFill>
            <a:ln w="25400" cap="flat" cmpd="sng">
              <a:solidFill>
                <a:srgbClr val="D6D6D7">
                  <a:alpha val="89803"/>
                </a:srgbClr>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 name="Google Shape;251;p32"/>
            <p:cNvSpPr txBox="1"/>
            <p:nvPr/>
          </p:nvSpPr>
          <p:spPr>
            <a:xfrm>
              <a:off x="3074344" y="3660975"/>
              <a:ext cx="5422057" cy="803018"/>
            </a:xfrm>
            <a:prstGeom prst="rect">
              <a:avLst/>
            </a:prstGeom>
            <a:noFill/>
            <a:ln>
              <a:noFill/>
            </a:ln>
          </p:spPr>
          <p:txBody>
            <a:bodyPr spcFirstLastPara="1" wrap="square" lIns="45725" tIns="22850" rIns="45725" bIns="22850" anchor="ctr" anchorCtr="0">
              <a:noAutofit/>
            </a:bodyPr>
            <a:lstStyle/>
            <a:p>
              <a:pPr marL="127000" marR="0" lvl="1" indent="-127000" algn="l" rtl="0">
                <a:lnSpc>
                  <a:spcPct val="90000"/>
                </a:lnSpc>
                <a:spcBef>
                  <a:spcPts val="0"/>
                </a:spcBef>
                <a:spcAft>
                  <a:spcPts val="0"/>
                </a:spcAft>
                <a:buClr>
                  <a:srgbClr val="0000FF"/>
                </a:buClr>
                <a:buSzPts val="1200"/>
                <a:buFont typeface="Libre Franklin"/>
                <a:buChar char="•"/>
              </a:pPr>
              <a:r>
                <a:rPr lang="en" sz="1200" b="0" i="0" u="none" strike="noStrike" cap="none">
                  <a:solidFill>
                    <a:srgbClr val="0000FF"/>
                  </a:solidFill>
                  <a:latin typeface="Libre Franklin"/>
                  <a:ea typeface="Libre Franklin"/>
                  <a:cs typeface="Libre Franklin"/>
                  <a:sym typeface="Libre Franklin"/>
                </a:rPr>
                <a:t>Historic and present-day underservice, predation, and unresponsive products and services for communities of color has led to distrust in traditional financial institutions.</a:t>
              </a:r>
              <a:endParaRPr sz="1100">
                <a:solidFill>
                  <a:srgbClr val="0000FF"/>
                </a:solidFill>
              </a:endParaRPr>
            </a:p>
          </p:txBody>
        </p:sp>
        <p:sp>
          <p:nvSpPr>
            <p:cNvPr id="252" name="Google Shape;252;p32"/>
            <p:cNvSpPr/>
            <p:nvPr/>
          </p:nvSpPr>
          <p:spPr>
            <a:xfrm>
              <a:off x="0" y="3506297"/>
              <a:ext cx="3074343" cy="1112376"/>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 name="Google Shape;253;p32"/>
            <p:cNvSpPr txBox="1"/>
            <p:nvPr/>
          </p:nvSpPr>
          <p:spPr>
            <a:xfrm>
              <a:off x="54302" y="3560599"/>
              <a:ext cx="2965739" cy="1003772"/>
            </a:xfrm>
            <a:prstGeom prst="rect">
              <a:avLst/>
            </a:prstGeom>
            <a:noFill/>
            <a:ln>
              <a:noFill/>
            </a:ln>
          </p:spPr>
          <p:txBody>
            <a:bodyPr spcFirstLastPara="1" wrap="square" lIns="65725" tIns="32850" rIns="65725" bIns="32850" anchor="ctr" anchorCtr="0">
              <a:noAutofit/>
            </a:bodyPr>
            <a:lstStyle/>
            <a:p>
              <a:pPr marL="0" marR="0" lvl="0" indent="0" algn="ctr" rtl="0">
                <a:lnSpc>
                  <a:spcPct val="90000"/>
                </a:lnSpc>
                <a:spcBef>
                  <a:spcPts val="0"/>
                </a:spcBef>
                <a:spcAft>
                  <a:spcPts val="0"/>
                </a:spcAft>
                <a:buNone/>
              </a:pPr>
              <a:r>
                <a:rPr lang="en" sz="1700">
                  <a:solidFill>
                    <a:srgbClr val="FFFFFF"/>
                  </a:solidFill>
                  <a:latin typeface="Libre Franklin"/>
                  <a:ea typeface="Libre Franklin"/>
                  <a:cs typeface="Libre Franklin"/>
                  <a:sym typeface="Libre Franklin"/>
                </a:rPr>
                <a:t>Financial services system</a:t>
              </a:r>
              <a:endParaRPr sz="1100">
                <a:solidFill>
                  <a:srgbClr val="FFFFFF"/>
                </a:solidFill>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3"/>
          <p:cNvSpPr txBox="1">
            <a:spLocks noGrp="1"/>
          </p:cNvSpPr>
          <p:nvPr>
            <p:ph type="title"/>
          </p:nvPr>
        </p:nvSpPr>
        <p:spPr>
          <a:xfrm>
            <a:off x="560733" y="322139"/>
            <a:ext cx="7505700" cy="954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000"/>
              <a:buFont typeface="Libre Franklin Medium"/>
              <a:buNone/>
            </a:pPr>
            <a:r>
              <a:rPr lang="en" sz="3000" dirty="0"/>
              <a:t>A SYSTEMS APPROACH</a:t>
            </a:r>
            <a:endParaRPr sz="1100" dirty="0"/>
          </a:p>
        </p:txBody>
      </p:sp>
      <p:sp>
        <p:nvSpPr>
          <p:cNvPr id="4" name="Text Placeholder 3"/>
          <p:cNvSpPr>
            <a:spLocks noGrp="1"/>
          </p:cNvSpPr>
          <p:nvPr>
            <p:ph type="body" idx="1"/>
          </p:nvPr>
        </p:nvSpPr>
        <p:spPr>
          <a:xfrm>
            <a:off x="699879" y="1119809"/>
            <a:ext cx="5449129" cy="2990721"/>
          </a:xfrm>
        </p:spPr>
        <p:txBody>
          <a:bodyPr/>
          <a:lstStyle/>
          <a:p>
            <a:pPr marL="101600" lvl="0" indent="-101600">
              <a:lnSpc>
                <a:spcPct val="90000"/>
              </a:lnSpc>
              <a:buClr>
                <a:srgbClr val="F96A1B"/>
              </a:buClr>
              <a:buSzPts val="1200"/>
              <a:buFont typeface="Noto Sans Symbols"/>
              <a:buChar char="▪"/>
            </a:pPr>
            <a:r>
              <a:rPr lang="en-US" sz="1600" b="1" dirty="0">
                <a:solidFill>
                  <a:srgbClr val="F96A1B"/>
                </a:solidFill>
                <a:ea typeface="Libre Franklin"/>
                <a:cs typeface="Libre Franklin"/>
                <a:sym typeface="Libre Franklin"/>
              </a:rPr>
              <a:t>System</a:t>
            </a:r>
            <a:r>
              <a:rPr lang="en-US" sz="1600" dirty="0">
                <a:solidFill>
                  <a:srgbClr val="F96A1B"/>
                </a:solidFill>
                <a:ea typeface="Libre Franklin"/>
                <a:cs typeface="Libre Franklin"/>
                <a:sym typeface="Libre Franklin"/>
              </a:rPr>
              <a:t>:  </a:t>
            </a:r>
            <a:r>
              <a:rPr lang="en-US" sz="1600" dirty="0">
                <a:solidFill>
                  <a:srgbClr val="000000"/>
                </a:solidFill>
                <a:ea typeface="Libre Franklin"/>
                <a:cs typeface="Libre Franklin"/>
                <a:sym typeface="Libre Franklin"/>
              </a:rPr>
              <a:t>“A system is an interconnected set of elements that is coherently organized in a way that accomplishes something.” – </a:t>
            </a:r>
            <a:r>
              <a:rPr lang="en-US" sz="1600" dirty="0" err="1">
                <a:solidFill>
                  <a:srgbClr val="000000"/>
                </a:solidFill>
                <a:ea typeface="Libre Franklin"/>
                <a:cs typeface="Libre Franklin"/>
                <a:sym typeface="Libre Franklin"/>
              </a:rPr>
              <a:t>Donella</a:t>
            </a:r>
            <a:r>
              <a:rPr lang="en-US" sz="1600" dirty="0">
                <a:solidFill>
                  <a:srgbClr val="000000"/>
                </a:solidFill>
                <a:ea typeface="Libre Franklin"/>
                <a:cs typeface="Libre Franklin"/>
                <a:sym typeface="Libre Franklin"/>
              </a:rPr>
              <a:t> Meadows</a:t>
            </a:r>
            <a:endParaRPr lang="en-US" sz="1600" dirty="0"/>
          </a:p>
          <a:p>
            <a:pPr marL="406400" lvl="1" indent="-114300">
              <a:lnSpc>
                <a:spcPct val="90000"/>
              </a:lnSpc>
              <a:spcBef>
                <a:spcPts val="500"/>
              </a:spcBef>
              <a:buClr>
                <a:srgbClr val="000000"/>
              </a:buClr>
              <a:buSzPts val="1800"/>
              <a:buFont typeface="Arial"/>
              <a:buChar char="•"/>
            </a:pPr>
            <a:r>
              <a:rPr lang="en-US" sz="1800" b="1" dirty="0">
                <a:solidFill>
                  <a:srgbClr val="000000"/>
                </a:solidFill>
                <a:ea typeface="Libre Franklin"/>
                <a:cs typeface="Libre Franklin"/>
                <a:sym typeface="Libre Franklin"/>
              </a:rPr>
              <a:t>E.g. engine, household, economy</a:t>
            </a:r>
            <a:endParaRPr lang="en-US" b="1" dirty="0"/>
          </a:p>
          <a:p>
            <a:pPr marL="254000" lvl="1" indent="0">
              <a:lnSpc>
                <a:spcPct val="90000"/>
              </a:lnSpc>
              <a:spcBef>
                <a:spcPts val="200"/>
              </a:spcBef>
              <a:buClr>
                <a:schemeClr val="dk1"/>
              </a:buClr>
              <a:buSzPts val="1000"/>
              <a:buNone/>
            </a:pPr>
            <a:endParaRPr lang="en-US" sz="1000" dirty="0">
              <a:solidFill>
                <a:srgbClr val="000000"/>
              </a:solidFill>
              <a:ea typeface="Libre Franklin"/>
              <a:cs typeface="Libre Franklin"/>
              <a:sym typeface="Libre Franklin"/>
            </a:endParaRPr>
          </a:p>
          <a:p>
            <a:pPr marL="101600" lvl="0" indent="-101600">
              <a:lnSpc>
                <a:spcPct val="90000"/>
              </a:lnSpc>
              <a:spcBef>
                <a:spcPts val="400"/>
              </a:spcBef>
              <a:buClr>
                <a:srgbClr val="F96A1B"/>
              </a:buClr>
              <a:buSzPts val="1200"/>
              <a:buFont typeface="Noto Sans Symbols"/>
              <a:buChar char="▪"/>
            </a:pPr>
            <a:r>
              <a:rPr lang="en-US" sz="1600" b="1" dirty="0">
                <a:solidFill>
                  <a:srgbClr val="F96A1B"/>
                </a:solidFill>
                <a:ea typeface="Libre Franklin"/>
                <a:cs typeface="Libre Franklin"/>
                <a:sym typeface="Libre Franklin"/>
              </a:rPr>
              <a:t>Systems Thinking:  </a:t>
            </a:r>
            <a:r>
              <a:rPr lang="en-US" sz="1600" dirty="0">
                <a:solidFill>
                  <a:srgbClr val="000000"/>
                </a:solidFill>
                <a:ea typeface="Libre Franklin"/>
                <a:cs typeface="Libre Franklin"/>
                <a:sym typeface="Libre Franklin"/>
              </a:rPr>
              <a:t>A conceptual way of seeing the world and exploring the interrelation between parts and wholes, so we can focus on adjusting systems in order to help improve outcomes. </a:t>
            </a:r>
            <a:endParaRPr lang="en-US" sz="1600" dirty="0"/>
          </a:p>
          <a:p>
            <a:endParaRPr lang="en-US" dirty="0"/>
          </a:p>
        </p:txBody>
      </p:sp>
      <p:sp>
        <p:nvSpPr>
          <p:cNvPr id="262" name="Google Shape;262;p33"/>
          <p:cNvSpPr txBox="1"/>
          <p:nvPr/>
        </p:nvSpPr>
        <p:spPr>
          <a:xfrm>
            <a:off x="3286125" y="4572000"/>
            <a:ext cx="3903179"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i="1" u="none" strike="noStrike" cap="none" dirty="0">
                <a:solidFill>
                  <a:srgbClr val="000000"/>
                </a:solidFill>
                <a:latin typeface="Libre Franklin"/>
                <a:ea typeface="Libre Franklin"/>
                <a:cs typeface="Libre Franklin"/>
                <a:sym typeface="Libre Franklin"/>
              </a:rPr>
              <a:t>Source: Applied Research Center</a:t>
            </a:r>
            <a:endParaRPr sz="1100" dirty="0"/>
          </a:p>
        </p:txBody>
      </p:sp>
      <p:pic>
        <p:nvPicPr>
          <p:cNvPr id="260" name="Google Shape;260;p33"/>
          <p:cNvPicPr preferRelativeResize="0"/>
          <p:nvPr/>
        </p:nvPicPr>
        <p:blipFill rotWithShape="1">
          <a:blip r:embed="rId3">
            <a:alphaModFix/>
          </a:blip>
          <a:srcRect/>
          <a:stretch/>
        </p:blipFill>
        <p:spPr>
          <a:xfrm>
            <a:off x="4469910" y="1662530"/>
            <a:ext cx="5219164" cy="290947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819150" y="449250"/>
            <a:ext cx="7505700" cy="69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Training Objectives</a:t>
            </a:r>
            <a:endParaRPr/>
          </a:p>
        </p:txBody>
      </p:sp>
      <p:sp>
        <p:nvSpPr>
          <p:cNvPr id="152" name="Google Shape;152;p17"/>
          <p:cNvSpPr txBox="1">
            <a:spLocks noGrp="1"/>
          </p:cNvSpPr>
          <p:nvPr>
            <p:ph type="body" idx="1"/>
          </p:nvPr>
        </p:nvSpPr>
        <p:spPr>
          <a:xfrm>
            <a:off x="819150" y="1100225"/>
            <a:ext cx="7505700" cy="3681600"/>
          </a:xfrm>
          <a:prstGeom prst="rect">
            <a:avLst/>
          </a:prstGeom>
        </p:spPr>
        <p:txBody>
          <a:bodyPr spcFirstLastPara="1" wrap="square" lIns="114300" tIns="91425" rIns="91425" bIns="91425" anchor="t" anchorCtr="0">
            <a:noAutofit/>
          </a:bodyPr>
          <a:lstStyle/>
          <a:p>
            <a:pPr marL="514350" lvl="0" indent="-514350" algn="l" rtl="0">
              <a:spcBef>
                <a:spcPts val="1200"/>
              </a:spcBef>
              <a:spcAft>
                <a:spcPts val="0"/>
              </a:spcAft>
              <a:buNone/>
            </a:pPr>
            <a:r>
              <a:rPr lang="en" sz="1600">
                <a:solidFill>
                  <a:srgbClr val="000000"/>
                </a:solidFill>
                <a:latin typeface="Arial"/>
                <a:ea typeface="Arial"/>
                <a:cs typeface="Arial"/>
                <a:sym typeface="Arial"/>
              </a:rPr>
              <a:t>Participants will:</a:t>
            </a:r>
            <a:endParaRPr sz="1600">
              <a:solidFill>
                <a:srgbClr val="000000"/>
              </a:solidFill>
              <a:latin typeface="Arial"/>
              <a:ea typeface="Arial"/>
              <a:cs typeface="Arial"/>
              <a:sym typeface="Arial"/>
            </a:endParaRPr>
          </a:p>
          <a:p>
            <a:pPr marL="457200" lvl="0" indent="-330200" algn="l" rtl="0">
              <a:spcBef>
                <a:spcPts val="1200"/>
              </a:spcBef>
              <a:spcAft>
                <a:spcPts val="0"/>
              </a:spcAft>
              <a:buClr>
                <a:srgbClr val="000000"/>
              </a:buClr>
              <a:buSzPts val="1600"/>
              <a:buFont typeface="Arial"/>
              <a:buChar char="-"/>
            </a:pPr>
            <a:r>
              <a:rPr lang="en" sz="1600">
                <a:solidFill>
                  <a:srgbClr val="000000"/>
                </a:solidFill>
                <a:latin typeface="Arial"/>
                <a:ea typeface="Arial"/>
                <a:cs typeface="Arial"/>
                <a:sym typeface="Arial"/>
              </a:rPr>
              <a:t>Learn, share, and practice strategies to be more effective facilitators of adult financial education </a:t>
            </a:r>
            <a:endParaRPr sz="1600">
              <a:solidFill>
                <a:srgbClr val="000000"/>
              </a:solidFill>
              <a:latin typeface="Arial"/>
              <a:ea typeface="Arial"/>
              <a:cs typeface="Arial"/>
              <a:sym typeface="Arial"/>
            </a:endParaRPr>
          </a:p>
          <a:p>
            <a:pPr marL="457200" lvl="0" indent="-330200" algn="l" rtl="0">
              <a:spcBef>
                <a:spcPts val="1000"/>
              </a:spcBef>
              <a:spcAft>
                <a:spcPts val="0"/>
              </a:spcAft>
              <a:buClr>
                <a:srgbClr val="000000"/>
              </a:buClr>
              <a:buSzPts val="1600"/>
              <a:buFont typeface="Arial"/>
              <a:buChar char="-"/>
            </a:pPr>
            <a:r>
              <a:rPr lang="en" sz="1600">
                <a:solidFill>
                  <a:srgbClr val="000000"/>
                </a:solidFill>
                <a:latin typeface="Arial"/>
                <a:ea typeface="Arial"/>
                <a:cs typeface="Arial"/>
                <a:sym typeface="Arial"/>
              </a:rPr>
              <a:t>Understand the role of economic literacy in financial education </a:t>
            </a:r>
            <a:endParaRPr sz="1600">
              <a:solidFill>
                <a:srgbClr val="000000"/>
              </a:solidFill>
              <a:latin typeface="Arial"/>
              <a:ea typeface="Arial"/>
              <a:cs typeface="Arial"/>
              <a:sym typeface="Arial"/>
            </a:endParaRPr>
          </a:p>
          <a:p>
            <a:pPr marL="457200" lvl="0" indent="-330200" algn="l" rtl="0">
              <a:spcBef>
                <a:spcPts val="1200"/>
              </a:spcBef>
              <a:spcAft>
                <a:spcPts val="0"/>
              </a:spcAft>
              <a:buClr>
                <a:srgbClr val="000000"/>
              </a:buClr>
              <a:buSzPts val="1600"/>
              <a:buFont typeface="Arial"/>
              <a:buChar char="-"/>
            </a:pPr>
            <a:r>
              <a:rPr lang="en" sz="1600">
                <a:solidFill>
                  <a:srgbClr val="000000"/>
                </a:solidFill>
                <a:latin typeface="Arial"/>
                <a:ea typeface="Arial"/>
                <a:cs typeface="Arial"/>
                <a:sym typeface="Arial"/>
              </a:rPr>
              <a:t>Participate in train-the-trainer sessions for three topics from the IDA Financial Education Standards: </a:t>
            </a:r>
            <a:endParaRPr sz="1600">
              <a:solidFill>
                <a:srgbClr val="000000"/>
              </a:solidFill>
              <a:latin typeface="Arial"/>
              <a:ea typeface="Arial"/>
              <a:cs typeface="Arial"/>
              <a:sym typeface="Arial"/>
            </a:endParaRPr>
          </a:p>
          <a:p>
            <a:pPr marL="971550" lvl="0" indent="-514350" algn="l" rtl="0">
              <a:spcBef>
                <a:spcPts val="1200"/>
              </a:spcBef>
              <a:spcAft>
                <a:spcPts val="0"/>
              </a:spcAft>
              <a:buNone/>
            </a:pPr>
            <a:r>
              <a:rPr lang="en" sz="1600">
                <a:solidFill>
                  <a:srgbClr val="000000"/>
                </a:solidFill>
                <a:latin typeface="Arial"/>
                <a:ea typeface="Arial"/>
                <a:cs typeface="Arial"/>
                <a:sym typeface="Arial"/>
              </a:rPr>
              <a:t>A) Consumer Rights &amp; Identity Theft  </a:t>
            </a:r>
            <a:endParaRPr sz="1600">
              <a:solidFill>
                <a:srgbClr val="000000"/>
              </a:solidFill>
              <a:latin typeface="Arial"/>
              <a:ea typeface="Arial"/>
              <a:cs typeface="Arial"/>
              <a:sym typeface="Arial"/>
            </a:endParaRPr>
          </a:p>
          <a:p>
            <a:pPr marL="971550" lvl="0" indent="-514350" algn="l" rtl="0">
              <a:spcBef>
                <a:spcPts val="1200"/>
              </a:spcBef>
              <a:spcAft>
                <a:spcPts val="0"/>
              </a:spcAft>
              <a:buNone/>
            </a:pPr>
            <a:r>
              <a:rPr lang="en" sz="1600">
                <a:solidFill>
                  <a:srgbClr val="000000"/>
                </a:solidFill>
                <a:latin typeface="Arial"/>
                <a:ea typeface="Arial"/>
                <a:cs typeface="Arial"/>
                <a:sym typeface="Arial"/>
              </a:rPr>
              <a:t>B) Taxes </a:t>
            </a:r>
            <a:endParaRPr sz="1600">
              <a:solidFill>
                <a:srgbClr val="000000"/>
              </a:solidFill>
              <a:latin typeface="Arial"/>
              <a:ea typeface="Arial"/>
              <a:cs typeface="Arial"/>
              <a:sym typeface="Arial"/>
            </a:endParaRPr>
          </a:p>
          <a:p>
            <a:pPr marL="971550" lvl="0" indent="-514350" algn="l" rtl="0">
              <a:spcBef>
                <a:spcPts val="1200"/>
              </a:spcBef>
              <a:spcAft>
                <a:spcPts val="0"/>
              </a:spcAft>
              <a:buNone/>
            </a:pPr>
            <a:r>
              <a:rPr lang="en" sz="1600">
                <a:solidFill>
                  <a:srgbClr val="000000"/>
                </a:solidFill>
                <a:latin typeface="Arial"/>
                <a:ea typeface="Arial"/>
                <a:cs typeface="Arial"/>
                <a:sym typeface="Arial"/>
              </a:rPr>
              <a:t>C) Investments</a:t>
            </a:r>
            <a:endParaRPr sz="1600">
              <a:solidFill>
                <a:srgbClr val="000000"/>
              </a:solidFill>
              <a:latin typeface="Arial"/>
              <a:ea typeface="Arial"/>
              <a:cs typeface="Arial"/>
              <a:sym typeface="Arial"/>
            </a:endParaRPr>
          </a:p>
          <a:p>
            <a:pPr marL="0" lvl="0" indent="0" algn="l" rtl="0">
              <a:spcBef>
                <a:spcPts val="1000"/>
              </a:spcBef>
              <a:spcAft>
                <a:spcPts val="1600"/>
              </a:spcAft>
              <a:buNone/>
            </a:pPr>
            <a:endParaRPr sz="18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4" descr="A screenshot of a cell phone&#10;&#10;Description automatically generated"/>
          <p:cNvPicPr preferRelativeResize="0">
            <a:picLocks noGrp="1"/>
          </p:cNvPicPr>
          <p:nvPr>
            <p:ph type="body" idx="1"/>
          </p:nvPr>
        </p:nvPicPr>
        <p:blipFill rotWithShape="1">
          <a:blip r:embed="rId3">
            <a:alphaModFix/>
          </a:blip>
          <a:srcRect l="-1" t="7795" r="-5" b="8051"/>
          <a:stretch/>
        </p:blipFill>
        <p:spPr>
          <a:xfrm>
            <a:off x="918452" y="85725"/>
            <a:ext cx="7307095" cy="4471988"/>
          </a:xfrm>
          <a:prstGeom prst="rect">
            <a:avLst/>
          </a:prstGeom>
          <a:noFill/>
          <a:ln>
            <a:noFill/>
          </a:ln>
        </p:spPr>
      </p:pic>
      <p:sp>
        <p:nvSpPr>
          <p:cNvPr id="268" name="Google Shape;268;p34"/>
          <p:cNvSpPr txBox="1"/>
          <p:nvPr/>
        </p:nvSpPr>
        <p:spPr>
          <a:xfrm>
            <a:off x="3125391" y="4557713"/>
            <a:ext cx="2893219"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rgbClr val="000000"/>
                </a:solidFill>
                <a:latin typeface="Libre Franklin"/>
                <a:ea typeface="Libre Franklin"/>
                <a:cs typeface="Libre Franklin"/>
                <a:sym typeface="Libre Franklin"/>
              </a:rPr>
              <a:t>Source: </a:t>
            </a:r>
            <a:r>
              <a:rPr lang="en" sz="1400" u="sng">
                <a:solidFill>
                  <a:schemeClr val="hlink"/>
                </a:solidFill>
                <a:latin typeface="Libre Franklin"/>
                <a:ea typeface="Libre Franklin"/>
                <a:cs typeface="Libre Franklin"/>
                <a:sym typeface="Libre Franklin"/>
                <a:hlinkClick r:id="rId4"/>
              </a:rPr>
              <a:t>United for a Fair Economy </a:t>
            </a:r>
            <a:endParaRPr sz="1400">
              <a:solidFill>
                <a:srgbClr val="000000"/>
              </a:solidFill>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5"/>
          <p:cNvSpPr txBox="1">
            <a:spLocks noGrp="1"/>
          </p:cNvSpPr>
          <p:nvPr>
            <p:ph type="title"/>
          </p:nvPr>
        </p:nvSpPr>
        <p:spPr>
          <a:xfrm>
            <a:off x="819150" y="368650"/>
            <a:ext cx="7505700" cy="62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Wealth Distribution in the United States</a:t>
            </a:r>
            <a:endParaRPr/>
          </a:p>
        </p:txBody>
      </p:sp>
      <p:pic>
        <p:nvPicPr>
          <p:cNvPr id="274" name="Google Shape;274;p35"/>
          <p:cNvPicPr preferRelativeResize="0"/>
          <p:nvPr/>
        </p:nvPicPr>
        <p:blipFill>
          <a:blip r:embed="rId3">
            <a:alphaModFix/>
          </a:blip>
          <a:stretch>
            <a:fillRect/>
          </a:stretch>
        </p:blipFill>
        <p:spPr>
          <a:xfrm>
            <a:off x="1670175" y="930875"/>
            <a:ext cx="5803644" cy="3630050"/>
          </a:xfrm>
          <a:prstGeom prst="rect">
            <a:avLst/>
          </a:prstGeom>
          <a:noFill/>
          <a:ln>
            <a:noFill/>
          </a:ln>
        </p:spPr>
      </p:pic>
      <p:sp>
        <p:nvSpPr>
          <p:cNvPr id="275" name="Google Shape;275;p35"/>
          <p:cNvSpPr txBox="1"/>
          <p:nvPr/>
        </p:nvSpPr>
        <p:spPr>
          <a:xfrm>
            <a:off x="1323600" y="4430000"/>
            <a:ext cx="6496800" cy="6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Ariely, Dan and Norton, Michael. (2010) “Building a Better America – One Wealth Quintile at a Time”  </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Perspectives on Psychological Science.</a:t>
            </a:r>
            <a:endParaRPr sz="12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6"/>
          <p:cNvSpPr txBox="1">
            <a:spLocks noGrp="1"/>
          </p:cNvSpPr>
          <p:nvPr>
            <p:ph type="title"/>
          </p:nvPr>
        </p:nvSpPr>
        <p:spPr>
          <a:xfrm>
            <a:off x="819150" y="845600"/>
            <a:ext cx="7505700" cy="3673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4000">
                <a:solidFill>
                  <a:srgbClr val="000000"/>
                </a:solidFill>
                <a:latin typeface="Georgia"/>
                <a:ea typeface="Georgia"/>
                <a:cs typeface="Georgia"/>
                <a:sym typeface="Georgia"/>
              </a:rPr>
              <a:t>The Underlying Mainstream Belief and Assumption:</a:t>
            </a:r>
            <a:endParaRPr sz="4000">
              <a:solidFill>
                <a:srgbClr val="000000"/>
              </a:solidFill>
              <a:latin typeface="Georgia"/>
              <a:ea typeface="Georgia"/>
              <a:cs typeface="Georgia"/>
              <a:sym typeface="Georgia"/>
            </a:endParaRPr>
          </a:p>
          <a:p>
            <a:pPr marL="0" lvl="0" indent="0" algn="ctr" rtl="0">
              <a:lnSpc>
                <a:spcPct val="115000"/>
              </a:lnSpc>
              <a:spcBef>
                <a:spcPts val="0"/>
              </a:spcBef>
              <a:spcAft>
                <a:spcPts val="0"/>
              </a:spcAft>
              <a:buNone/>
            </a:pPr>
            <a:r>
              <a:rPr lang="en" sz="4500">
                <a:solidFill>
                  <a:srgbClr val="000000"/>
                </a:solidFill>
                <a:latin typeface="Georgia"/>
                <a:ea typeface="Georgia"/>
                <a:cs typeface="Georgia"/>
                <a:sym typeface="Georgia"/>
              </a:rPr>
              <a:t>Hard work and good character will yield success.</a:t>
            </a:r>
            <a:endParaRPr sz="4500">
              <a:solidFill>
                <a:srgbClr val="000000"/>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a:spLocks noGrp="1"/>
          </p:cNvSpPr>
          <p:nvPr>
            <p:ph type="title"/>
          </p:nvPr>
        </p:nvSpPr>
        <p:spPr>
          <a:xfrm>
            <a:off x="819150" y="443475"/>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solidFill>
                  <a:srgbClr val="000000"/>
                </a:solidFill>
              </a:rPr>
              <a:t>Ruts in a Well Traveled Path</a:t>
            </a:r>
            <a:endParaRPr sz="4000">
              <a:solidFill>
                <a:srgbClr val="000000"/>
              </a:solidFill>
            </a:endParaRPr>
          </a:p>
        </p:txBody>
      </p:sp>
      <p:pic>
        <p:nvPicPr>
          <p:cNvPr id="286" name="Google Shape;286;p37"/>
          <p:cNvPicPr preferRelativeResize="0"/>
          <p:nvPr/>
        </p:nvPicPr>
        <p:blipFill>
          <a:blip r:embed="rId3">
            <a:alphaModFix/>
          </a:blip>
          <a:stretch>
            <a:fillRect/>
          </a:stretch>
        </p:blipFill>
        <p:spPr>
          <a:xfrm>
            <a:off x="2546325" y="1398075"/>
            <a:ext cx="4051334" cy="30385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graphicFrame>
        <p:nvGraphicFramePr>
          <p:cNvPr id="291" name="Google Shape;291;p38"/>
          <p:cNvGraphicFramePr/>
          <p:nvPr/>
        </p:nvGraphicFramePr>
        <p:xfrm>
          <a:off x="952500" y="1238250"/>
          <a:ext cx="7239000" cy="3052900"/>
        </p:xfrm>
        <a:graphic>
          <a:graphicData uri="http://schemas.openxmlformats.org/drawingml/2006/table">
            <a:tbl>
              <a:tblPr>
                <a:noFill/>
                <a:tableStyleId>{902A33D5-7D77-4C94-9178-E83C8C52CB2E}</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dirty="0"/>
                        <a:t>Financial Education Concept</a:t>
                      </a:r>
                      <a:endParaRPr dirty="0"/>
                    </a:p>
                  </a:txBody>
                  <a:tcPr marL="91425" marR="91425" marT="91425" marB="91425">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dirty="0"/>
                        <a:t>Formal/Informal Policy Linked to FE Concept</a:t>
                      </a:r>
                      <a:endParaRPr dirty="0"/>
                    </a:p>
                  </a:txBody>
                  <a:tcPr marL="91425" marR="91425" marT="91425" marB="91425">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Curricular Ideas</a:t>
                      </a:r>
                      <a:endParaRPr/>
                    </a:p>
                  </a:txBody>
                  <a:tcPr marL="91425" marR="91425" marT="91425" marB="91425">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a:t>Your ability to stick to a budget.</a:t>
                      </a:r>
                      <a:endParaRPr sz="11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100"/>
                        <a:t>Your ability to build savings and acquire assets. </a:t>
                      </a:r>
                      <a:endParaRPr sz="11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a:t>Accessing credit/loans</a:t>
                      </a:r>
                      <a:endParaRPr sz="11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100"/>
                        <a:t>Taxation</a:t>
                      </a:r>
                      <a:endParaRPr sz="11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a:t>Managing debt</a:t>
                      </a:r>
                      <a:endParaRPr sz="11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100"/>
                        <a:t>Retirement</a:t>
                      </a:r>
                      <a:endParaRPr sz="11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92" name="Google Shape;292;p38"/>
          <p:cNvSpPr txBox="1">
            <a:spLocks noGrp="1"/>
          </p:cNvSpPr>
          <p:nvPr>
            <p:ph type="title"/>
          </p:nvPr>
        </p:nvSpPr>
        <p:spPr>
          <a:xfrm>
            <a:off x="606250" y="28365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Including Economic Literacy in FE</a:t>
            </a:r>
            <a:endParaRPr>
              <a:solidFill>
                <a:srgbClr val="0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9"/>
          <p:cNvSpPr txBox="1">
            <a:spLocks noGrp="1"/>
          </p:cNvSpPr>
          <p:nvPr>
            <p:ph type="ctrTitle"/>
          </p:nvPr>
        </p:nvSpPr>
        <p:spPr>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Break</a:t>
            </a:r>
            <a:endParaRPr dirty="0"/>
          </a:p>
        </p:txBody>
      </p:sp>
      <p:sp>
        <p:nvSpPr>
          <p:cNvPr id="2" name="Subtitle 1"/>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General Financial Education Strategies</a:t>
            </a:r>
            <a:endParaRPr lang="en-US" dirty="0"/>
          </a:p>
        </p:txBody>
      </p:sp>
      <p:sp>
        <p:nvSpPr>
          <p:cNvPr id="5" name="Subtitle 4"/>
          <p:cNvSpPr>
            <a:spLocks noGrp="1"/>
          </p:cNvSpPr>
          <p:nvPr>
            <p:ph type="subTitle" idx="1"/>
          </p:nvPr>
        </p:nvSpPr>
        <p:spPr/>
        <p:txBody>
          <a:bodyPr/>
          <a:lstStyle/>
          <a:p>
            <a:r>
              <a:rPr lang="en-US" sz="2200" dirty="0" smtClean="0"/>
              <a:t>Demus Martinez</a:t>
            </a:r>
            <a:endParaRPr lang="en-US" sz="2200" dirty="0"/>
          </a:p>
        </p:txBody>
      </p:sp>
    </p:spTree>
    <p:extLst>
      <p:ext uri="{BB962C8B-B14F-4D97-AF65-F5344CB8AC3E}">
        <p14:creationId xmlns:p14="http://schemas.microsoft.com/office/powerpoint/2010/main" val="42893625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1"/>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Adult Learning Styles </a:t>
            </a:r>
            <a:endParaRPr/>
          </a:p>
        </p:txBody>
      </p:sp>
      <p:sp>
        <p:nvSpPr>
          <p:cNvPr id="310" name="Google Shape;310;p41"/>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smtClean="0"/>
              <a:t>Sami Stephens</a:t>
            </a:r>
            <a:endParaRPr sz="2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2"/>
          <p:cNvSpPr txBox="1">
            <a:spLocks noGrp="1"/>
          </p:cNvSpPr>
          <p:nvPr>
            <p:ph type="title"/>
          </p:nvPr>
        </p:nvSpPr>
        <p:spPr>
          <a:xfrm>
            <a:off x="819150" y="8541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solidFill>
                  <a:srgbClr val="000000"/>
                </a:solidFill>
                <a:latin typeface="Arial"/>
                <a:ea typeface="Arial"/>
                <a:cs typeface="Arial"/>
                <a:sym typeface="Arial"/>
              </a:rPr>
              <a:t>Learning Styles</a:t>
            </a:r>
            <a:endParaRPr/>
          </a:p>
        </p:txBody>
      </p:sp>
      <p:sp>
        <p:nvSpPr>
          <p:cNvPr id="316" name="Google Shape;316;p42"/>
          <p:cNvSpPr txBox="1">
            <a:spLocks noGrp="1"/>
          </p:cNvSpPr>
          <p:nvPr>
            <p:ph type="body" idx="1"/>
          </p:nvPr>
        </p:nvSpPr>
        <p:spPr>
          <a:xfrm>
            <a:off x="819150" y="1658112"/>
            <a:ext cx="7505700" cy="2780613"/>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2000" dirty="0">
                <a:solidFill>
                  <a:srgbClr val="000000"/>
                </a:solidFill>
              </a:rPr>
              <a:t>In General, we retain:</a:t>
            </a:r>
            <a:endParaRPr sz="2000" dirty="0">
              <a:solidFill>
                <a:srgbClr val="000000"/>
              </a:solidFill>
            </a:endParaRPr>
          </a:p>
          <a:p>
            <a:pPr marL="457200" lvl="0" indent="-304800" algn="l" rtl="0">
              <a:lnSpc>
                <a:spcPct val="90000"/>
              </a:lnSpc>
              <a:spcBef>
                <a:spcPts val="500"/>
              </a:spcBef>
              <a:spcAft>
                <a:spcPts val="0"/>
              </a:spcAft>
              <a:buClr>
                <a:srgbClr val="000000"/>
              </a:buClr>
              <a:buSzPts val="1200"/>
              <a:buChar char="●"/>
            </a:pPr>
            <a:r>
              <a:rPr lang="en" sz="2000" dirty="0">
                <a:solidFill>
                  <a:srgbClr val="000000"/>
                </a:solidFill>
              </a:rPr>
              <a:t>10% of what we see</a:t>
            </a:r>
            <a:endParaRPr sz="2000" dirty="0">
              <a:solidFill>
                <a:srgbClr val="000000"/>
              </a:solidFill>
            </a:endParaRPr>
          </a:p>
          <a:p>
            <a:pPr marL="457200" lvl="0" indent="-304800" algn="l" rtl="0">
              <a:lnSpc>
                <a:spcPct val="90000"/>
              </a:lnSpc>
              <a:spcBef>
                <a:spcPts val="0"/>
              </a:spcBef>
              <a:spcAft>
                <a:spcPts val="0"/>
              </a:spcAft>
              <a:buClr>
                <a:srgbClr val="000000"/>
              </a:buClr>
              <a:buSzPts val="1200"/>
              <a:buChar char="●"/>
            </a:pPr>
            <a:r>
              <a:rPr lang="en" sz="2000" dirty="0">
                <a:solidFill>
                  <a:srgbClr val="000000"/>
                </a:solidFill>
              </a:rPr>
              <a:t>30-40% of what we see and hear</a:t>
            </a:r>
            <a:endParaRPr sz="2000" dirty="0">
              <a:solidFill>
                <a:srgbClr val="000000"/>
              </a:solidFill>
            </a:endParaRPr>
          </a:p>
          <a:p>
            <a:pPr marL="457200" lvl="0" indent="-304800" algn="l" rtl="0">
              <a:lnSpc>
                <a:spcPct val="90000"/>
              </a:lnSpc>
              <a:spcBef>
                <a:spcPts val="0"/>
              </a:spcBef>
              <a:spcAft>
                <a:spcPts val="0"/>
              </a:spcAft>
              <a:buClr>
                <a:srgbClr val="000000"/>
              </a:buClr>
              <a:buSzPts val="1200"/>
              <a:buChar char="●"/>
            </a:pPr>
            <a:r>
              <a:rPr lang="en" sz="2000" dirty="0">
                <a:solidFill>
                  <a:srgbClr val="000000"/>
                </a:solidFill>
              </a:rPr>
              <a:t>90% of what we see, hear and do</a:t>
            </a:r>
            <a:endParaRPr sz="2000" dirty="0">
              <a:solidFill>
                <a:srgbClr val="000000"/>
              </a:solidFill>
            </a:endParaRPr>
          </a:p>
          <a:p>
            <a:pPr marL="0" lvl="0" indent="0" algn="l" rtl="0">
              <a:lnSpc>
                <a:spcPct val="90000"/>
              </a:lnSpc>
              <a:spcBef>
                <a:spcPts val="1000"/>
              </a:spcBef>
              <a:spcAft>
                <a:spcPts val="0"/>
              </a:spcAft>
              <a:buNone/>
            </a:pPr>
            <a:r>
              <a:rPr lang="en" sz="2000" dirty="0">
                <a:solidFill>
                  <a:srgbClr val="000000"/>
                </a:solidFill>
              </a:rPr>
              <a:t>Most people learn using all learning styles, but one is usually dominant. </a:t>
            </a:r>
            <a:endParaRPr sz="2000" dirty="0">
              <a:solidFill>
                <a:srgbClr val="000000"/>
              </a:solidFill>
            </a:endParaRPr>
          </a:p>
          <a:p>
            <a:pPr marL="0" lvl="0" indent="0" algn="l" rtl="0">
              <a:lnSpc>
                <a:spcPct val="90000"/>
              </a:lnSpc>
              <a:spcBef>
                <a:spcPts val="1000"/>
              </a:spcBef>
              <a:spcAft>
                <a:spcPts val="0"/>
              </a:spcAft>
              <a:buNone/>
            </a:pPr>
            <a:r>
              <a:rPr lang="en" sz="2000" dirty="0">
                <a:solidFill>
                  <a:srgbClr val="000000"/>
                </a:solidFill>
              </a:rPr>
              <a:t>It is important to teach to all learning styles so that everyone can retain as much knowledge as possible.</a:t>
            </a:r>
            <a:endParaRPr sz="2000" dirty="0">
              <a:solidFill>
                <a:srgbClr val="000000"/>
              </a:solidFill>
            </a:endParaRPr>
          </a:p>
          <a:p>
            <a:pPr marL="0" lvl="0" indent="0" algn="l" rtl="0">
              <a:spcBef>
                <a:spcPts val="0"/>
              </a:spcBef>
              <a:spcAft>
                <a:spcPts val="1600"/>
              </a:spcAft>
              <a:buNone/>
            </a:pPr>
            <a:endParaRPr sz="1200" dirty="0"/>
          </a:p>
        </p:txBody>
      </p:sp>
      <p:pic>
        <p:nvPicPr>
          <p:cNvPr id="317" name="Google Shape;317;p42"/>
          <p:cNvPicPr preferRelativeResize="0"/>
          <p:nvPr/>
        </p:nvPicPr>
        <p:blipFill>
          <a:blip r:embed="rId3">
            <a:alphaModFix/>
          </a:blip>
          <a:stretch>
            <a:fillRect/>
          </a:stretch>
        </p:blipFill>
        <p:spPr>
          <a:xfrm>
            <a:off x="5241575" y="750500"/>
            <a:ext cx="3667125" cy="224815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Doer</a:t>
            </a:r>
            <a:endParaRPr/>
          </a:p>
        </p:txBody>
      </p:sp>
      <p:sp>
        <p:nvSpPr>
          <p:cNvPr id="323" name="Google Shape;323;p43"/>
          <p:cNvSpPr txBox="1">
            <a:spLocks noGrp="1"/>
          </p:cNvSpPr>
          <p:nvPr>
            <p:ph type="body" idx="1"/>
          </p:nvPr>
        </p:nvSpPr>
        <p:spPr>
          <a:xfrm>
            <a:off x="819150" y="1402080"/>
            <a:ext cx="3846500" cy="3036645"/>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2000" dirty="0"/>
              <a:t>Learn through applying the knowledge</a:t>
            </a:r>
            <a:endParaRPr sz="2000" dirty="0"/>
          </a:p>
          <a:p>
            <a:pPr marL="457200" lvl="0" indent="-311150" algn="l" rtl="0">
              <a:spcBef>
                <a:spcPts val="0"/>
              </a:spcBef>
              <a:spcAft>
                <a:spcPts val="0"/>
              </a:spcAft>
              <a:buSzPts val="1300"/>
              <a:buChar char="●"/>
            </a:pPr>
            <a:r>
              <a:rPr lang="en" sz="2000" dirty="0"/>
              <a:t>Hands on</a:t>
            </a:r>
            <a:endParaRPr sz="2000" dirty="0"/>
          </a:p>
          <a:p>
            <a:pPr marL="457200" lvl="0" indent="-311150" algn="l" rtl="0">
              <a:spcBef>
                <a:spcPts val="0"/>
              </a:spcBef>
              <a:spcAft>
                <a:spcPts val="0"/>
              </a:spcAft>
              <a:buSzPts val="1300"/>
              <a:buChar char="●"/>
            </a:pPr>
            <a:r>
              <a:rPr lang="en" sz="2000" dirty="0"/>
              <a:t>Clear and concise instruction</a:t>
            </a:r>
            <a:endParaRPr sz="2000" dirty="0"/>
          </a:p>
          <a:p>
            <a:pPr marL="0" lvl="0" indent="0" algn="l" rtl="0">
              <a:spcBef>
                <a:spcPts val="1600"/>
              </a:spcBef>
              <a:spcAft>
                <a:spcPts val="0"/>
              </a:spcAft>
              <a:buNone/>
            </a:pPr>
            <a:r>
              <a:rPr lang="en" sz="2000" dirty="0" smtClean="0"/>
              <a:t>Activity </a:t>
            </a:r>
            <a:r>
              <a:rPr lang="en" sz="2000" dirty="0"/>
              <a:t>Examples: </a:t>
            </a:r>
            <a:endParaRPr sz="2000" dirty="0"/>
          </a:p>
          <a:p>
            <a:pPr marL="457200" lvl="0" indent="-311150" algn="l" rtl="0">
              <a:spcBef>
                <a:spcPts val="1600"/>
              </a:spcBef>
              <a:spcAft>
                <a:spcPts val="0"/>
              </a:spcAft>
              <a:buSzPts val="1300"/>
              <a:buChar char="●"/>
            </a:pPr>
            <a:r>
              <a:rPr lang="en" sz="2000" dirty="0"/>
              <a:t>Role Playing </a:t>
            </a:r>
            <a:endParaRPr sz="2000" dirty="0"/>
          </a:p>
          <a:p>
            <a:pPr marL="457200" lvl="0" indent="-311150" algn="l" rtl="0">
              <a:spcBef>
                <a:spcPts val="0"/>
              </a:spcBef>
              <a:spcAft>
                <a:spcPts val="0"/>
              </a:spcAft>
              <a:buSzPts val="1300"/>
              <a:buChar char="●"/>
            </a:pPr>
            <a:r>
              <a:rPr lang="en" sz="2000" dirty="0"/>
              <a:t>Simulations</a:t>
            </a:r>
            <a:endParaRPr sz="2000" dirty="0"/>
          </a:p>
          <a:p>
            <a:pPr marL="457200" lvl="0" indent="-311150" algn="l" rtl="0">
              <a:spcBef>
                <a:spcPts val="0"/>
              </a:spcBef>
              <a:spcAft>
                <a:spcPts val="0"/>
              </a:spcAft>
              <a:buSzPts val="1300"/>
              <a:buChar char="●"/>
            </a:pPr>
            <a:r>
              <a:rPr lang="en" sz="2000" dirty="0"/>
              <a:t>Practice Demonstrations</a:t>
            </a:r>
            <a:endParaRPr sz="2000" dirty="0"/>
          </a:p>
        </p:txBody>
      </p:sp>
      <p:pic>
        <p:nvPicPr>
          <p:cNvPr id="324" name="Google Shape;324;p43"/>
          <p:cNvPicPr preferRelativeResize="0"/>
          <p:nvPr/>
        </p:nvPicPr>
        <p:blipFill>
          <a:blip r:embed="rId3">
            <a:alphaModFix/>
          </a:blip>
          <a:stretch>
            <a:fillRect/>
          </a:stretch>
        </p:blipFill>
        <p:spPr>
          <a:xfrm>
            <a:off x="4665650" y="412725"/>
            <a:ext cx="4266526" cy="44681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xfrm>
            <a:off x="745800" y="387175"/>
            <a:ext cx="7670700" cy="63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Agenda Overview </a:t>
            </a:r>
            <a:endParaRPr/>
          </a:p>
        </p:txBody>
      </p:sp>
      <p:sp>
        <p:nvSpPr>
          <p:cNvPr id="158" name="Google Shape;158;p18"/>
          <p:cNvSpPr txBox="1">
            <a:spLocks noGrp="1"/>
          </p:cNvSpPr>
          <p:nvPr>
            <p:ph type="body" idx="1"/>
          </p:nvPr>
        </p:nvSpPr>
        <p:spPr>
          <a:xfrm>
            <a:off x="819150" y="1022875"/>
            <a:ext cx="3545100" cy="3823200"/>
          </a:xfrm>
          <a:prstGeom prst="rect">
            <a:avLst/>
          </a:prstGeom>
        </p:spPr>
        <p:txBody>
          <a:bodyPr spcFirstLastPara="1" wrap="square" lIns="91425" tIns="91425" rIns="91425" bIns="91425" anchor="t" anchorCtr="0">
            <a:noAutofit/>
          </a:bodyPr>
          <a:lstStyle/>
          <a:p>
            <a:pPr marL="342900" lvl="0" indent="-342900" algn="ctr" rtl="0">
              <a:spcBef>
                <a:spcPts val="0"/>
              </a:spcBef>
              <a:spcAft>
                <a:spcPts val="0"/>
              </a:spcAft>
              <a:buNone/>
            </a:pPr>
            <a:r>
              <a:rPr lang="en" sz="2000" b="1" u="sng" dirty="0"/>
              <a:t>Morning </a:t>
            </a:r>
            <a:endParaRPr sz="2000" b="1" u="sng" dirty="0"/>
          </a:p>
          <a:p>
            <a:pPr marL="342900" lvl="0" indent="-342900" algn="l" rtl="0">
              <a:spcBef>
                <a:spcPts val="0"/>
              </a:spcBef>
              <a:spcAft>
                <a:spcPts val="0"/>
              </a:spcAft>
              <a:buNone/>
            </a:pPr>
            <a:r>
              <a:rPr lang="en" sz="2000" dirty="0"/>
              <a:t>9:10am: Ice-Breaker</a:t>
            </a:r>
            <a:endParaRPr sz="2000" dirty="0"/>
          </a:p>
          <a:p>
            <a:pPr marL="457200" lvl="0" indent="-457200" algn="l" rtl="0">
              <a:spcBef>
                <a:spcPts val="0"/>
              </a:spcBef>
              <a:spcAft>
                <a:spcPts val="0"/>
              </a:spcAft>
              <a:buNone/>
            </a:pPr>
            <a:r>
              <a:rPr lang="en" sz="2000" dirty="0"/>
              <a:t>9:40am: Role of Economic Literacy in FE</a:t>
            </a:r>
            <a:endParaRPr sz="2000" dirty="0"/>
          </a:p>
          <a:p>
            <a:pPr marL="457200" lvl="0" indent="-457200" algn="l" rtl="0">
              <a:spcBef>
                <a:spcPts val="0"/>
              </a:spcBef>
              <a:spcAft>
                <a:spcPts val="0"/>
              </a:spcAft>
              <a:buNone/>
            </a:pPr>
            <a:r>
              <a:rPr lang="en" sz="2000" dirty="0"/>
              <a:t>10:40am: Break</a:t>
            </a:r>
            <a:endParaRPr sz="2000" dirty="0"/>
          </a:p>
          <a:p>
            <a:pPr marL="457200" lvl="0" indent="-457200" algn="l" rtl="0">
              <a:spcBef>
                <a:spcPts val="0"/>
              </a:spcBef>
              <a:spcAft>
                <a:spcPts val="0"/>
              </a:spcAft>
              <a:buNone/>
            </a:pPr>
            <a:r>
              <a:rPr lang="en" sz="2000" dirty="0"/>
              <a:t>10:55am: General FE Strategies</a:t>
            </a:r>
            <a:endParaRPr sz="2000" dirty="0"/>
          </a:p>
          <a:p>
            <a:pPr marL="457200" lvl="0" indent="-457200" algn="l" rtl="0">
              <a:spcBef>
                <a:spcPts val="0"/>
              </a:spcBef>
              <a:spcAft>
                <a:spcPts val="0"/>
              </a:spcAft>
              <a:buNone/>
            </a:pPr>
            <a:r>
              <a:rPr lang="en" sz="2000" dirty="0"/>
              <a:t>11:10am: Adult Learning Styles Group Activity</a:t>
            </a:r>
            <a:endParaRPr sz="2000" dirty="0"/>
          </a:p>
          <a:p>
            <a:pPr marL="457200" lvl="0" indent="-457200" algn="l" rtl="0">
              <a:spcBef>
                <a:spcPts val="0"/>
              </a:spcBef>
              <a:spcAft>
                <a:spcPts val="0"/>
              </a:spcAft>
              <a:buNone/>
            </a:pPr>
            <a:r>
              <a:rPr lang="en" sz="2000" dirty="0"/>
              <a:t>Noon: Lunch</a:t>
            </a:r>
            <a:endParaRPr sz="2000" dirty="0"/>
          </a:p>
        </p:txBody>
      </p:sp>
      <p:sp>
        <p:nvSpPr>
          <p:cNvPr id="159" name="Google Shape;159;p18"/>
          <p:cNvSpPr txBox="1">
            <a:spLocks noGrp="1"/>
          </p:cNvSpPr>
          <p:nvPr>
            <p:ph type="body" idx="1"/>
          </p:nvPr>
        </p:nvSpPr>
        <p:spPr>
          <a:xfrm>
            <a:off x="5106825" y="1022875"/>
            <a:ext cx="3459300" cy="3458100"/>
          </a:xfrm>
          <a:prstGeom prst="rect">
            <a:avLst/>
          </a:prstGeom>
        </p:spPr>
        <p:txBody>
          <a:bodyPr spcFirstLastPara="1" wrap="square" lIns="91425" tIns="91425" rIns="91425" bIns="91425" anchor="t" anchorCtr="0">
            <a:noAutofit/>
          </a:bodyPr>
          <a:lstStyle/>
          <a:p>
            <a:pPr marL="400050" lvl="0" indent="-400050" algn="ctr" rtl="0">
              <a:spcBef>
                <a:spcPts val="0"/>
              </a:spcBef>
              <a:spcAft>
                <a:spcPts val="0"/>
              </a:spcAft>
              <a:buNone/>
            </a:pPr>
            <a:r>
              <a:rPr lang="en" sz="2000" b="1" u="sng"/>
              <a:t>Afternoon</a:t>
            </a:r>
            <a:endParaRPr sz="2000" b="1" u="sng"/>
          </a:p>
          <a:p>
            <a:pPr marL="400050" lvl="0" indent="-400050" algn="l" rtl="0">
              <a:spcBef>
                <a:spcPts val="0"/>
              </a:spcBef>
              <a:spcAft>
                <a:spcPts val="0"/>
              </a:spcAft>
              <a:buNone/>
            </a:pPr>
            <a:r>
              <a:rPr lang="en" sz="2000"/>
              <a:t>12:45pm: Overview of FE Standards</a:t>
            </a:r>
            <a:endParaRPr sz="2000"/>
          </a:p>
          <a:p>
            <a:pPr marL="400050" lvl="0" indent="-400050" algn="l" rtl="0">
              <a:spcBef>
                <a:spcPts val="0"/>
              </a:spcBef>
              <a:spcAft>
                <a:spcPts val="0"/>
              </a:spcAft>
              <a:buNone/>
            </a:pPr>
            <a:r>
              <a:rPr lang="en" sz="2000"/>
              <a:t>1:00pm: Session A: Consumer Rights &amp; Identity Theft</a:t>
            </a:r>
            <a:endParaRPr sz="2000"/>
          </a:p>
          <a:p>
            <a:pPr marL="400050" lvl="0" indent="-400050" algn="l" rtl="0">
              <a:spcBef>
                <a:spcPts val="0"/>
              </a:spcBef>
              <a:spcAft>
                <a:spcPts val="0"/>
              </a:spcAft>
              <a:buNone/>
            </a:pPr>
            <a:r>
              <a:rPr lang="en" sz="2000"/>
              <a:t>1:50pm: Session B: Taxes</a:t>
            </a:r>
            <a:endParaRPr sz="2000"/>
          </a:p>
          <a:p>
            <a:pPr marL="400050" lvl="0" indent="-400050" algn="l" rtl="0">
              <a:spcBef>
                <a:spcPts val="0"/>
              </a:spcBef>
              <a:spcAft>
                <a:spcPts val="0"/>
              </a:spcAft>
              <a:buNone/>
            </a:pPr>
            <a:r>
              <a:rPr lang="en" sz="2000"/>
              <a:t>2:40pm: Break</a:t>
            </a:r>
            <a:endParaRPr sz="2000"/>
          </a:p>
          <a:p>
            <a:pPr marL="400050" lvl="0" indent="-400050" algn="l" rtl="0">
              <a:spcBef>
                <a:spcPts val="0"/>
              </a:spcBef>
              <a:spcAft>
                <a:spcPts val="0"/>
              </a:spcAft>
              <a:buNone/>
            </a:pPr>
            <a:r>
              <a:rPr lang="en" sz="2000"/>
              <a:t>2:50pm: Session C: Investments</a:t>
            </a:r>
            <a:endParaRPr sz="2000"/>
          </a:p>
          <a:p>
            <a:pPr marL="400050" lvl="0" indent="-400050" algn="l" rtl="0">
              <a:spcBef>
                <a:spcPts val="0"/>
              </a:spcBef>
              <a:spcAft>
                <a:spcPts val="0"/>
              </a:spcAft>
              <a:buNone/>
            </a:pPr>
            <a:r>
              <a:rPr lang="en" sz="2000"/>
              <a:t>3:40pm: Closing Activity</a:t>
            </a:r>
            <a:endParaRPr sz="20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a:spLocks noGrp="1"/>
          </p:cNvSpPr>
          <p:nvPr>
            <p:ph type="title"/>
          </p:nvPr>
        </p:nvSpPr>
        <p:spPr>
          <a:xfrm>
            <a:off x="636270" y="297544"/>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Feeler</a:t>
            </a:r>
            <a:endParaRPr dirty="0"/>
          </a:p>
        </p:txBody>
      </p:sp>
      <p:sp>
        <p:nvSpPr>
          <p:cNvPr id="330" name="Google Shape;330;p44"/>
          <p:cNvSpPr txBox="1">
            <a:spLocks noGrp="1"/>
          </p:cNvSpPr>
          <p:nvPr>
            <p:ph type="body" idx="1"/>
          </p:nvPr>
        </p:nvSpPr>
        <p:spPr>
          <a:xfrm>
            <a:off x="353568" y="816864"/>
            <a:ext cx="4959157" cy="3621861"/>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700" dirty="0"/>
              <a:t>How will this help others? / How will this affect others? </a:t>
            </a:r>
            <a:endParaRPr sz="1700" dirty="0"/>
          </a:p>
          <a:p>
            <a:pPr marL="457200" lvl="0" indent="-311150" algn="l" rtl="0">
              <a:spcBef>
                <a:spcPts val="0"/>
              </a:spcBef>
              <a:spcAft>
                <a:spcPts val="0"/>
              </a:spcAft>
              <a:buSzPts val="1300"/>
              <a:buChar char="●"/>
            </a:pPr>
            <a:r>
              <a:rPr lang="en" sz="1700" dirty="0"/>
              <a:t>Relate to personal experience </a:t>
            </a:r>
            <a:endParaRPr sz="1700" dirty="0"/>
          </a:p>
          <a:p>
            <a:pPr marL="457200" lvl="0" indent="-311150" algn="l" rtl="0">
              <a:spcBef>
                <a:spcPts val="0"/>
              </a:spcBef>
              <a:spcAft>
                <a:spcPts val="0"/>
              </a:spcAft>
              <a:buSzPts val="1300"/>
              <a:buChar char="●"/>
            </a:pPr>
            <a:r>
              <a:rPr lang="en" sz="1700" dirty="0"/>
              <a:t>Value trust, respect and compassion and people oriented</a:t>
            </a:r>
            <a:endParaRPr sz="1700" dirty="0"/>
          </a:p>
          <a:p>
            <a:pPr marL="457200" lvl="0" indent="-311150" algn="l" rtl="0">
              <a:spcBef>
                <a:spcPts val="0"/>
              </a:spcBef>
              <a:spcAft>
                <a:spcPts val="0"/>
              </a:spcAft>
              <a:buSzPts val="1300"/>
              <a:buChar char="●"/>
            </a:pPr>
            <a:r>
              <a:rPr lang="en" sz="1700" dirty="0"/>
              <a:t>Sense emotions and work best in a harmonious classroom</a:t>
            </a:r>
            <a:endParaRPr sz="1700" dirty="0"/>
          </a:p>
          <a:p>
            <a:pPr marL="457200" lvl="0" indent="-311150" algn="l" rtl="0">
              <a:spcBef>
                <a:spcPts val="0"/>
              </a:spcBef>
              <a:spcAft>
                <a:spcPts val="0"/>
              </a:spcAft>
              <a:buSzPts val="1300"/>
              <a:buChar char="●"/>
            </a:pPr>
            <a:r>
              <a:rPr lang="en" sz="1700" dirty="0"/>
              <a:t>Group/partner work</a:t>
            </a:r>
            <a:endParaRPr sz="1700" dirty="0"/>
          </a:p>
          <a:p>
            <a:pPr marL="0" lvl="0" indent="0" algn="l" rtl="0">
              <a:spcBef>
                <a:spcPts val="1600"/>
              </a:spcBef>
              <a:spcAft>
                <a:spcPts val="0"/>
              </a:spcAft>
              <a:buNone/>
            </a:pPr>
            <a:r>
              <a:rPr lang="en" sz="1700" dirty="0"/>
              <a:t>Activities:</a:t>
            </a:r>
            <a:endParaRPr sz="1700" dirty="0"/>
          </a:p>
          <a:p>
            <a:pPr marL="457200" lvl="0" indent="-311150" algn="l" rtl="0">
              <a:spcBef>
                <a:spcPts val="1600"/>
              </a:spcBef>
              <a:spcAft>
                <a:spcPts val="0"/>
              </a:spcAft>
              <a:buSzPts val="1300"/>
              <a:buChar char="●"/>
            </a:pPr>
            <a:r>
              <a:rPr lang="en" sz="1700" dirty="0"/>
              <a:t>Role Play </a:t>
            </a:r>
            <a:endParaRPr sz="1700" dirty="0"/>
          </a:p>
          <a:p>
            <a:pPr marL="457200" lvl="0" indent="-311150" algn="l" rtl="0">
              <a:spcBef>
                <a:spcPts val="0"/>
              </a:spcBef>
              <a:spcAft>
                <a:spcPts val="0"/>
              </a:spcAft>
              <a:buSzPts val="1300"/>
              <a:buChar char="●"/>
            </a:pPr>
            <a:r>
              <a:rPr lang="en" sz="1700" dirty="0"/>
              <a:t>Presentations, teaching others</a:t>
            </a:r>
            <a:endParaRPr sz="1700" dirty="0"/>
          </a:p>
          <a:p>
            <a:pPr marL="457200" lvl="0" indent="-311150" algn="l" rtl="0">
              <a:spcBef>
                <a:spcPts val="0"/>
              </a:spcBef>
              <a:spcAft>
                <a:spcPts val="0"/>
              </a:spcAft>
              <a:buSzPts val="1300"/>
              <a:buChar char="●"/>
            </a:pPr>
            <a:r>
              <a:rPr lang="en" sz="1700" dirty="0"/>
              <a:t>Discussions</a:t>
            </a:r>
            <a:endParaRPr sz="1700" dirty="0"/>
          </a:p>
        </p:txBody>
      </p:sp>
      <p:pic>
        <p:nvPicPr>
          <p:cNvPr id="331" name="Google Shape;331;p44"/>
          <p:cNvPicPr preferRelativeResize="0"/>
          <p:nvPr/>
        </p:nvPicPr>
        <p:blipFill>
          <a:blip r:embed="rId3">
            <a:alphaModFix/>
          </a:blip>
          <a:stretch>
            <a:fillRect/>
          </a:stretch>
        </p:blipFill>
        <p:spPr>
          <a:xfrm>
            <a:off x="5312725" y="671864"/>
            <a:ext cx="3628325" cy="3799775"/>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5"/>
          <p:cNvSpPr txBox="1">
            <a:spLocks noGrp="1"/>
          </p:cNvSpPr>
          <p:nvPr>
            <p:ph type="title"/>
          </p:nvPr>
        </p:nvSpPr>
        <p:spPr>
          <a:xfrm>
            <a:off x="819150" y="446912"/>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Thinker</a:t>
            </a:r>
            <a:endParaRPr dirty="0"/>
          </a:p>
        </p:txBody>
      </p:sp>
      <p:sp>
        <p:nvSpPr>
          <p:cNvPr id="337" name="Google Shape;337;p45"/>
          <p:cNvSpPr txBox="1">
            <a:spLocks noGrp="1"/>
          </p:cNvSpPr>
          <p:nvPr>
            <p:ph type="body" idx="1"/>
          </p:nvPr>
        </p:nvSpPr>
        <p:spPr>
          <a:xfrm>
            <a:off x="819150" y="1024128"/>
            <a:ext cx="4194538" cy="3414597"/>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800" dirty="0"/>
              <a:t>Focus on Logic</a:t>
            </a:r>
            <a:endParaRPr sz="1800" dirty="0"/>
          </a:p>
          <a:p>
            <a:pPr marL="457200" lvl="0" indent="-311150" algn="l" rtl="0">
              <a:spcBef>
                <a:spcPts val="0"/>
              </a:spcBef>
              <a:spcAft>
                <a:spcPts val="0"/>
              </a:spcAft>
              <a:buSzPts val="1300"/>
              <a:buChar char="●"/>
            </a:pPr>
            <a:r>
              <a:rPr lang="en" sz="1800" dirty="0"/>
              <a:t>Like analyzing, examining and evaluating</a:t>
            </a:r>
            <a:endParaRPr sz="1800" dirty="0"/>
          </a:p>
          <a:p>
            <a:pPr marL="457200" lvl="0" indent="-311150" algn="l" rtl="0">
              <a:spcBef>
                <a:spcPts val="0"/>
              </a:spcBef>
              <a:spcAft>
                <a:spcPts val="0"/>
              </a:spcAft>
              <a:buSzPts val="1300"/>
              <a:buChar char="●"/>
            </a:pPr>
            <a:r>
              <a:rPr lang="en" sz="1800" dirty="0"/>
              <a:t>Enjoys compare and contrast activities</a:t>
            </a:r>
            <a:endParaRPr sz="1800" dirty="0"/>
          </a:p>
          <a:p>
            <a:pPr marL="457200" lvl="0" indent="-311150" algn="l" rtl="0">
              <a:spcBef>
                <a:spcPts val="0"/>
              </a:spcBef>
              <a:spcAft>
                <a:spcPts val="0"/>
              </a:spcAft>
              <a:buSzPts val="1300"/>
              <a:buChar char="●"/>
            </a:pPr>
            <a:r>
              <a:rPr lang="en" sz="1800" dirty="0"/>
              <a:t>Likes independent work </a:t>
            </a:r>
            <a:endParaRPr sz="1800" dirty="0"/>
          </a:p>
          <a:p>
            <a:pPr marL="0" lvl="0" indent="0" algn="l" rtl="0">
              <a:spcBef>
                <a:spcPts val="1600"/>
              </a:spcBef>
              <a:spcAft>
                <a:spcPts val="0"/>
              </a:spcAft>
              <a:buNone/>
            </a:pPr>
            <a:r>
              <a:rPr lang="en" sz="1800" dirty="0"/>
              <a:t>Activities: </a:t>
            </a:r>
            <a:endParaRPr sz="1800" dirty="0"/>
          </a:p>
          <a:p>
            <a:pPr marL="457200" lvl="0" indent="-311150" algn="l" rtl="0">
              <a:spcBef>
                <a:spcPts val="1600"/>
              </a:spcBef>
              <a:spcAft>
                <a:spcPts val="0"/>
              </a:spcAft>
              <a:buSzPts val="1300"/>
              <a:buChar char="●"/>
            </a:pPr>
            <a:r>
              <a:rPr lang="en" sz="1800" dirty="0"/>
              <a:t>Memorization activities</a:t>
            </a:r>
            <a:endParaRPr sz="1800" dirty="0"/>
          </a:p>
          <a:p>
            <a:pPr marL="457200" lvl="0" indent="-311150" algn="l" rtl="0">
              <a:spcBef>
                <a:spcPts val="0"/>
              </a:spcBef>
              <a:spcAft>
                <a:spcPts val="0"/>
              </a:spcAft>
              <a:buSzPts val="1300"/>
              <a:buChar char="●"/>
            </a:pPr>
            <a:r>
              <a:rPr lang="en" sz="1800" dirty="0"/>
              <a:t>Debating</a:t>
            </a:r>
            <a:endParaRPr sz="1800" dirty="0"/>
          </a:p>
          <a:p>
            <a:pPr marL="457200" lvl="0" indent="-311150" algn="l" rtl="0">
              <a:spcBef>
                <a:spcPts val="0"/>
              </a:spcBef>
              <a:spcAft>
                <a:spcPts val="0"/>
              </a:spcAft>
              <a:buSzPts val="1300"/>
              <a:buChar char="●"/>
            </a:pPr>
            <a:r>
              <a:rPr lang="en" sz="1800" dirty="0"/>
              <a:t>Analyzing Games</a:t>
            </a:r>
            <a:endParaRPr sz="1800" dirty="0"/>
          </a:p>
        </p:txBody>
      </p:sp>
      <p:pic>
        <p:nvPicPr>
          <p:cNvPr id="338" name="Google Shape;338;p45"/>
          <p:cNvPicPr preferRelativeResize="0"/>
          <p:nvPr/>
        </p:nvPicPr>
        <p:blipFill>
          <a:blip r:embed="rId3">
            <a:alphaModFix/>
          </a:blip>
          <a:stretch>
            <a:fillRect/>
          </a:stretch>
        </p:blipFill>
        <p:spPr>
          <a:xfrm>
            <a:off x="5013688" y="552338"/>
            <a:ext cx="3629025" cy="3800475"/>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6"/>
          <p:cNvSpPr txBox="1">
            <a:spLocks noGrp="1"/>
          </p:cNvSpPr>
          <p:nvPr>
            <p:ph type="title"/>
          </p:nvPr>
        </p:nvSpPr>
        <p:spPr>
          <a:xfrm>
            <a:off x="819150" y="341116"/>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Observer</a:t>
            </a:r>
            <a:endParaRPr dirty="0"/>
          </a:p>
        </p:txBody>
      </p:sp>
      <p:sp>
        <p:nvSpPr>
          <p:cNvPr id="344" name="Google Shape;344;p46"/>
          <p:cNvSpPr txBox="1">
            <a:spLocks noGrp="1"/>
          </p:cNvSpPr>
          <p:nvPr>
            <p:ph type="body" idx="1"/>
          </p:nvPr>
        </p:nvSpPr>
        <p:spPr>
          <a:xfrm>
            <a:off x="819150" y="950976"/>
            <a:ext cx="4187400" cy="3487749"/>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800" dirty="0"/>
              <a:t>Likes to watch and listen </a:t>
            </a:r>
            <a:endParaRPr sz="1800" dirty="0"/>
          </a:p>
          <a:p>
            <a:pPr marL="457200" lvl="0" indent="-311150" algn="l" rtl="0">
              <a:spcBef>
                <a:spcPts val="0"/>
              </a:spcBef>
              <a:spcAft>
                <a:spcPts val="0"/>
              </a:spcAft>
              <a:buSzPts val="1300"/>
              <a:buChar char="●"/>
            </a:pPr>
            <a:r>
              <a:rPr lang="en" sz="1800" dirty="0"/>
              <a:t>Observes situations before participating </a:t>
            </a:r>
            <a:endParaRPr sz="1800" dirty="0"/>
          </a:p>
          <a:p>
            <a:pPr marL="457200" lvl="0" indent="-311150" algn="l" rtl="0">
              <a:spcBef>
                <a:spcPts val="0"/>
              </a:spcBef>
              <a:spcAft>
                <a:spcPts val="0"/>
              </a:spcAft>
              <a:buSzPts val="1300"/>
              <a:buChar char="●"/>
            </a:pPr>
            <a:r>
              <a:rPr lang="en" sz="1800" dirty="0"/>
              <a:t>Relies on personal experiences and prior knowledge</a:t>
            </a:r>
            <a:endParaRPr sz="1800" dirty="0"/>
          </a:p>
          <a:p>
            <a:pPr marL="0" lvl="0" indent="0" algn="l" rtl="0">
              <a:spcBef>
                <a:spcPts val="1600"/>
              </a:spcBef>
              <a:spcAft>
                <a:spcPts val="0"/>
              </a:spcAft>
              <a:buNone/>
            </a:pPr>
            <a:r>
              <a:rPr lang="en" sz="1800" dirty="0"/>
              <a:t>Activities:</a:t>
            </a:r>
            <a:endParaRPr sz="1800" dirty="0"/>
          </a:p>
          <a:p>
            <a:pPr marL="457200" lvl="0" indent="-311150" algn="l" rtl="0">
              <a:spcBef>
                <a:spcPts val="1600"/>
              </a:spcBef>
              <a:spcAft>
                <a:spcPts val="0"/>
              </a:spcAft>
              <a:buSzPts val="1300"/>
              <a:buChar char="●"/>
            </a:pPr>
            <a:r>
              <a:rPr lang="en" sz="1800" dirty="0"/>
              <a:t>Visual: Charts and graphics </a:t>
            </a:r>
            <a:endParaRPr sz="1800" dirty="0"/>
          </a:p>
          <a:p>
            <a:pPr marL="457200" lvl="0" indent="-311150" algn="l" rtl="0">
              <a:spcBef>
                <a:spcPts val="0"/>
              </a:spcBef>
              <a:spcAft>
                <a:spcPts val="0"/>
              </a:spcAft>
              <a:buSzPts val="1300"/>
              <a:buChar char="●"/>
            </a:pPr>
            <a:r>
              <a:rPr lang="en" sz="1800" dirty="0"/>
              <a:t>Question and answer (so they repeat information)</a:t>
            </a:r>
            <a:endParaRPr sz="1800" dirty="0"/>
          </a:p>
          <a:p>
            <a:pPr marL="457200" lvl="0" indent="-311150" algn="l" rtl="0">
              <a:spcBef>
                <a:spcPts val="0"/>
              </a:spcBef>
              <a:spcAft>
                <a:spcPts val="0"/>
              </a:spcAft>
              <a:buSzPts val="1300"/>
              <a:buChar char="●"/>
            </a:pPr>
            <a:r>
              <a:rPr lang="en" sz="1800" dirty="0"/>
              <a:t>Lecture style</a:t>
            </a:r>
            <a:endParaRPr sz="1800" dirty="0"/>
          </a:p>
        </p:txBody>
      </p:sp>
      <p:pic>
        <p:nvPicPr>
          <p:cNvPr id="345" name="Google Shape;345;p46"/>
          <p:cNvPicPr preferRelativeResize="0"/>
          <p:nvPr/>
        </p:nvPicPr>
        <p:blipFill>
          <a:blip r:embed="rId3">
            <a:alphaModFix/>
          </a:blip>
          <a:stretch>
            <a:fillRect/>
          </a:stretch>
        </p:blipFill>
        <p:spPr>
          <a:xfrm>
            <a:off x="5006550" y="468250"/>
            <a:ext cx="3958350" cy="4137799"/>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7"/>
          <p:cNvSpPr txBox="1">
            <a:spLocks noGrp="1"/>
          </p:cNvSpPr>
          <p:nvPr>
            <p:ph type="title"/>
          </p:nvPr>
        </p:nvSpPr>
        <p:spPr>
          <a:xfrm>
            <a:off x="819150" y="329184"/>
            <a:ext cx="7505700" cy="14710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Activity</a:t>
            </a:r>
            <a:endParaRPr dirty="0"/>
          </a:p>
        </p:txBody>
      </p:sp>
      <p:sp>
        <p:nvSpPr>
          <p:cNvPr id="351" name="Google Shape;351;p47"/>
          <p:cNvSpPr txBox="1">
            <a:spLocks noGrp="1"/>
          </p:cNvSpPr>
          <p:nvPr>
            <p:ph type="body" idx="1"/>
          </p:nvPr>
        </p:nvSpPr>
        <p:spPr>
          <a:xfrm>
            <a:off x="819150" y="963168"/>
            <a:ext cx="7505700" cy="3475557"/>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800" dirty="0"/>
              <a:t>Please break into groups based on your </a:t>
            </a:r>
            <a:r>
              <a:rPr lang="en" sz="1800" dirty="0" smtClean="0"/>
              <a:t>most</a:t>
            </a:r>
          </a:p>
          <a:p>
            <a:pPr marL="146050" lvl="0" indent="0" algn="l" rtl="0">
              <a:spcBef>
                <a:spcPts val="0"/>
              </a:spcBef>
              <a:spcAft>
                <a:spcPts val="0"/>
              </a:spcAft>
              <a:buSzPts val="1300"/>
              <a:buNone/>
            </a:pPr>
            <a:r>
              <a:rPr lang="en" sz="1800" dirty="0"/>
              <a:t>	</a:t>
            </a:r>
            <a:r>
              <a:rPr lang="en" sz="1800" dirty="0" smtClean="0"/>
              <a:t>dominant </a:t>
            </a:r>
            <a:r>
              <a:rPr lang="en" sz="1800" dirty="0"/>
              <a:t>learning style.</a:t>
            </a:r>
            <a:endParaRPr sz="1800" dirty="0"/>
          </a:p>
          <a:p>
            <a:pPr marL="457200" lvl="0" indent="-311150" algn="l" rtl="0">
              <a:spcBef>
                <a:spcPts val="0"/>
              </a:spcBef>
              <a:spcAft>
                <a:spcPts val="0"/>
              </a:spcAft>
              <a:buSzPts val="1300"/>
              <a:buChar char="●"/>
            </a:pPr>
            <a:r>
              <a:rPr lang="en" sz="1800" dirty="0"/>
              <a:t>Discuss:</a:t>
            </a:r>
            <a:endParaRPr sz="1800" dirty="0"/>
          </a:p>
          <a:p>
            <a:pPr marL="914400" lvl="1" indent="-298450" algn="l" rtl="0">
              <a:spcBef>
                <a:spcPts val="0"/>
              </a:spcBef>
              <a:spcAft>
                <a:spcPts val="0"/>
              </a:spcAft>
              <a:buSzPts val="1100"/>
              <a:buChar char="○"/>
            </a:pPr>
            <a:r>
              <a:rPr lang="en" sz="1800" dirty="0"/>
              <a:t>For your learning style, what would a great 	</a:t>
            </a:r>
            <a:endParaRPr lang="en" sz="1800" dirty="0" smtClean="0"/>
          </a:p>
          <a:p>
            <a:pPr marL="615950" lvl="1" indent="0" algn="l" rtl="0">
              <a:spcBef>
                <a:spcPts val="0"/>
              </a:spcBef>
              <a:spcAft>
                <a:spcPts val="0"/>
              </a:spcAft>
              <a:buSzPts val="1100"/>
              <a:buNone/>
            </a:pPr>
            <a:r>
              <a:rPr lang="en" sz="1800" dirty="0"/>
              <a:t>	</a:t>
            </a:r>
            <a:r>
              <a:rPr lang="en" sz="1800" dirty="0" smtClean="0"/>
              <a:t>session </a:t>
            </a:r>
            <a:r>
              <a:rPr lang="en" sz="1800" dirty="0"/>
              <a:t>look like for this topic? </a:t>
            </a:r>
            <a:endParaRPr sz="1800" dirty="0"/>
          </a:p>
          <a:p>
            <a:pPr marL="914400" lvl="1" indent="-298450" algn="l" rtl="0">
              <a:spcBef>
                <a:spcPts val="0"/>
              </a:spcBef>
              <a:spcAft>
                <a:spcPts val="0"/>
              </a:spcAft>
              <a:buSzPts val="1100"/>
              <a:buChar char="○"/>
            </a:pPr>
            <a:r>
              <a:rPr lang="en" sz="1800" dirty="0"/>
              <a:t>What would a bad session look like? </a:t>
            </a:r>
            <a:endParaRPr sz="1800" dirty="0"/>
          </a:p>
          <a:p>
            <a:pPr marL="457200" lvl="0" indent="-311150" algn="l" rtl="0">
              <a:spcBef>
                <a:spcPts val="0"/>
              </a:spcBef>
              <a:spcAft>
                <a:spcPts val="0"/>
              </a:spcAft>
              <a:buSzPts val="1300"/>
              <a:buChar char="●"/>
            </a:pPr>
            <a:r>
              <a:rPr lang="en" sz="1800" dirty="0"/>
              <a:t>Create: </a:t>
            </a:r>
            <a:endParaRPr sz="1800" dirty="0"/>
          </a:p>
          <a:p>
            <a:pPr marL="914400" lvl="1" indent="-298450" algn="l" rtl="0">
              <a:spcBef>
                <a:spcPts val="0"/>
              </a:spcBef>
              <a:spcAft>
                <a:spcPts val="0"/>
              </a:spcAft>
              <a:buSzPts val="1100"/>
              <a:buChar char="○"/>
            </a:pPr>
            <a:r>
              <a:rPr lang="en" sz="1800" dirty="0"/>
              <a:t>Each group will have a financial standard topic. </a:t>
            </a:r>
            <a:endParaRPr sz="1800" dirty="0"/>
          </a:p>
          <a:p>
            <a:pPr marL="914400" lvl="1" indent="-298450" algn="l" rtl="0">
              <a:spcBef>
                <a:spcPts val="0"/>
              </a:spcBef>
              <a:spcAft>
                <a:spcPts val="0"/>
              </a:spcAft>
              <a:buSzPts val="1100"/>
              <a:buChar char="○"/>
            </a:pPr>
            <a:r>
              <a:rPr lang="en" sz="1800" dirty="0"/>
              <a:t>Create an activity based on that standard that could be used for your learning style for both a great session and bad session.</a:t>
            </a:r>
            <a:endParaRPr sz="1800" dirty="0"/>
          </a:p>
          <a:p>
            <a:pPr marL="914400" lvl="1" indent="-298450" algn="l" rtl="0">
              <a:spcBef>
                <a:spcPts val="0"/>
              </a:spcBef>
              <a:spcAft>
                <a:spcPts val="0"/>
              </a:spcAft>
              <a:buSzPts val="1100"/>
              <a:buChar char="○"/>
            </a:pPr>
            <a:r>
              <a:rPr lang="en" sz="1800" dirty="0"/>
              <a:t>Come back together to share with the room. </a:t>
            </a:r>
            <a:endParaRPr sz="1800" dirty="0"/>
          </a:p>
        </p:txBody>
      </p:sp>
      <p:pic>
        <p:nvPicPr>
          <p:cNvPr id="352" name="Google Shape;352;p47"/>
          <p:cNvPicPr preferRelativeResize="0"/>
          <p:nvPr/>
        </p:nvPicPr>
        <p:blipFill>
          <a:blip r:embed="rId3">
            <a:alphaModFix/>
          </a:blip>
          <a:stretch>
            <a:fillRect/>
          </a:stretch>
        </p:blipFill>
        <p:spPr>
          <a:xfrm>
            <a:off x="6078975" y="208375"/>
            <a:ext cx="2862075" cy="2997275"/>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Report-out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68373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8"/>
          <p:cNvSpPr txBox="1">
            <a:spLocks noGrp="1"/>
          </p:cNvSpPr>
          <p:nvPr>
            <p:ph type="ctr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Lunch</a:t>
            </a:r>
            <a:endParaRPr dirty="0"/>
          </a:p>
        </p:txBody>
      </p:sp>
      <p:sp>
        <p:nvSpPr>
          <p:cNvPr id="2" name="Subtitle 1"/>
          <p:cNvSpPr>
            <a:spLocks noGrp="1"/>
          </p:cNvSpPr>
          <p:nvPr>
            <p:ph type="subTitle" idx="1"/>
          </p:nvPr>
        </p:nvSpPr>
        <p:spPr>
          <a:xfrm>
            <a:off x="1858703" y="2546883"/>
            <a:ext cx="5361300" cy="522600"/>
          </a:xfrm>
        </p:spPr>
        <p:txBody>
          <a:bodyPr/>
          <a:lstStyle/>
          <a:p>
            <a:r>
              <a:rPr lang="en-US" sz="2400" dirty="0" smtClean="0"/>
              <a:t>Back at 12:45pm</a:t>
            </a:r>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9"/>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3" name="Google Shape;363;p49"/>
          <p:cNvPicPr preferRelativeResize="0"/>
          <p:nvPr/>
        </p:nvPicPr>
        <p:blipFill>
          <a:blip r:embed="rId3">
            <a:alphaModFix/>
          </a:blip>
          <a:stretch>
            <a:fillRect/>
          </a:stretch>
        </p:blipFill>
        <p:spPr>
          <a:xfrm>
            <a:off x="0" y="6680"/>
            <a:ext cx="9144000" cy="513014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title"/>
          </p:nvPr>
        </p:nvSpPr>
        <p:spPr>
          <a:xfrm>
            <a:off x="338050" y="394825"/>
            <a:ext cx="8448900" cy="18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OR IDA Financial Education Standards</a:t>
            </a:r>
            <a:endParaRPr/>
          </a:p>
        </p:txBody>
      </p:sp>
      <p:pic>
        <p:nvPicPr>
          <p:cNvPr id="369" name="Google Shape;369;p50"/>
          <p:cNvPicPr preferRelativeResize="0"/>
          <p:nvPr/>
        </p:nvPicPr>
        <p:blipFill>
          <a:blip r:embed="rId3">
            <a:alphaModFix/>
          </a:blip>
          <a:stretch>
            <a:fillRect/>
          </a:stretch>
        </p:blipFill>
        <p:spPr>
          <a:xfrm>
            <a:off x="1519475" y="1186550"/>
            <a:ext cx="6086050" cy="30301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51"/>
          <p:cNvPicPr preferRelativeResize="0"/>
          <p:nvPr/>
        </p:nvPicPr>
        <p:blipFill>
          <a:blip r:embed="rId3">
            <a:alphaModFix/>
          </a:blip>
          <a:stretch>
            <a:fillRect/>
          </a:stretch>
        </p:blipFill>
        <p:spPr>
          <a:xfrm>
            <a:off x="1370850" y="-141350"/>
            <a:ext cx="6416949" cy="5413850"/>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2"/>
          <p:cNvSpPr txBox="1">
            <a:spLocks noGrp="1"/>
          </p:cNvSpPr>
          <p:nvPr>
            <p:ph type="title"/>
          </p:nvPr>
        </p:nvSpPr>
        <p:spPr>
          <a:xfrm>
            <a:off x="338050" y="394825"/>
            <a:ext cx="8484300" cy="69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OR IDA Financial Education Standards</a:t>
            </a:r>
            <a:endParaRPr/>
          </a:p>
        </p:txBody>
      </p:sp>
      <p:sp>
        <p:nvSpPr>
          <p:cNvPr id="380" name="Google Shape;380;p52"/>
          <p:cNvSpPr txBox="1">
            <a:spLocks noGrp="1"/>
          </p:cNvSpPr>
          <p:nvPr>
            <p:ph type="body" idx="1"/>
          </p:nvPr>
        </p:nvSpPr>
        <p:spPr>
          <a:xfrm>
            <a:off x="819150" y="1287650"/>
            <a:ext cx="7505700" cy="3176700"/>
          </a:xfrm>
          <a:prstGeom prst="rect">
            <a:avLst/>
          </a:prstGeom>
        </p:spPr>
        <p:txBody>
          <a:bodyPr spcFirstLastPara="1" wrap="square" lIns="91425" tIns="91425" rIns="91425" bIns="91425" anchor="t" anchorCtr="0">
            <a:noAutofit/>
          </a:bodyPr>
          <a:lstStyle/>
          <a:p>
            <a:pPr marL="0" lvl="0" indent="0" algn="ctr" rtl="0">
              <a:spcBef>
                <a:spcPts val="1200"/>
              </a:spcBef>
              <a:spcAft>
                <a:spcPts val="0"/>
              </a:spcAft>
              <a:buNone/>
            </a:pPr>
            <a:r>
              <a:rPr lang="en" sz="2800">
                <a:solidFill>
                  <a:srgbClr val="000000"/>
                </a:solidFill>
                <a:latin typeface="Georgia"/>
                <a:ea typeface="Georgia"/>
                <a:cs typeface="Georgia"/>
                <a:sym typeface="Georgia"/>
              </a:rPr>
              <a:t>Clear guidance on the baseline financial education that all IDA savers should have access to </a:t>
            </a:r>
            <a:endParaRPr sz="2800">
              <a:solidFill>
                <a:srgbClr val="000000"/>
              </a:solidFill>
              <a:latin typeface="Georgia"/>
              <a:ea typeface="Georgia"/>
              <a:cs typeface="Georgia"/>
              <a:sym typeface="Georgia"/>
            </a:endParaRPr>
          </a:p>
          <a:p>
            <a:pPr marL="0" lvl="0" indent="0" algn="ctr" rtl="0">
              <a:spcBef>
                <a:spcPts val="1200"/>
              </a:spcBef>
              <a:spcAft>
                <a:spcPts val="1200"/>
              </a:spcAft>
              <a:buNone/>
            </a:pPr>
            <a:endParaRPr sz="28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Group Agreements</a:t>
            </a:r>
            <a:endParaRPr/>
          </a:p>
        </p:txBody>
      </p:sp>
      <p:sp>
        <p:nvSpPr>
          <p:cNvPr id="165" name="Google Shape;165;p1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Stay engaged</a:t>
            </a:r>
            <a:endParaRPr sz="2600"/>
          </a:p>
          <a:p>
            <a:pPr marL="0" lvl="0" indent="0" algn="l" rtl="0">
              <a:spcBef>
                <a:spcPts val="1600"/>
              </a:spcBef>
              <a:spcAft>
                <a:spcPts val="0"/>
              </a:spcAft>
              <a:buNone/>
            </a:pPr>
            <a:r>
              <a:rPr lang="en" sz="2600"/>
              <a:t>Listen to Understand</a:t>
            </a:r>
            <a:endParaRPr sz="2600"/>
          </a:p>
          <a:p>
            <a:pPr marL="0" lvl="0" indent="0" algn="l" rtl="0">
              <a:spcBef>
                <a:spcPts val="1600"/>
              </a:spcBef>
              <a:spcAft>
                <a:spcPts val="0"/>
              </a:spcAft>
              <a:buNone/>
            </a:pPr>
            <a:r>
              <a:rPr lang="en" sz="2600"/>
              <a:t>Expect and Accept Non Closure</a:t>
            </a:r>
            <a:endParaRPr sz="2600"/>
          </a:p>
          <a:p>
            <a:pPr marL="0" lvl="0" indent="0" algn="l" rtl="0">
              <a:spcBef>
                <a:spcPts val="1600"/>
              </a:spcBef>
              <a:spcAft>
                <a:spcPts val="1600"/>
              </a:spcAft>
              <a:buNone/>
            </a:pPr>
            <a:r>
              <a:rPr lang="en" sz="2600"/>
              <a:t>Have Fun</a:t>
            </a:r>
            <a:endParaRPr sz="26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1200"/>
              </a:spcAft>
              <a:buNone/>
            </a:pPr>
            <a:r>
              <a:rPr lang="en" sz="2400" b="1">
                <a:solidFill>
                  <a:srgbClr val="000000"/>
                </a:solidFill>
                <a:latin typeface="Georgia"/>
                <a:ea typeface="Georgia"/>
                <a:cs typeface="Georgia"/>
                <a:sym typeface="Georgia"/>
              </a:rPr>
              <a:t>Baseline Topics for IDA Financial Education</a:t>
            </a:r>
            <a:endParaRPr sz="2400"/>
          </a:p>
        </p:txBody>
      </p:sp>
      <p:sp>
        <p:nvSpPr>
          <p:cNvPr id="386" name="Google Shape;386;p53"/>
          <p:cNvSpPr txBox="1">
            <a:spLocks noGrp="1"/>
          </p:cNvSpPr>
          <p:nvPr>
            <p:ph type="body" idx="1"/>
          </p:nvPr>
        </p:nvSpPr>
        <p:spPr>
          <a:xfrm>
            <a:off x="435350" y="1709125"/>
            <a:ext cx="3563400" cy="272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000000"/>
                </a:solidFill>
                <a:latin typeface="Georgia"/>
                <a:ea typeface="Georgia"/>
                <a:cs typeface="Georgia"/>
                <a:sym typeface="Georgia"/>
              </a:rPr>
              <a:t>Topic 3</a:t>
            </a:r>
            <a:r>
              <a:rPr lang="en" sz="1900">
                <a:solidFill>
                  <a:srgbClr val="000000"/>
                </a:solidFill>
                <a:latin typeface="Georgia"/>
                <a:ea typeface="Georgia"/>
                <a:cs typeface="Georgia"/>
                <a:sym typeface="Georgia"/>
              </a:rPr>
              <a:t>: Expenses</a:t>
            </a:r>
            <a:endParaRPr sz="1900">
              <a:solidFill>
                <a:srgbClr val="000000"/>
              </a:solidFill>
              <a:latin typeface="Georgia"/>
              <a:ea typeface="Georgia"/>
              <a:cs typeface="Georgia"/>
              <a:sym typeface="Georgia"/>
            </a:endParaRPr>
          </a:p>
          <a:p>
            <a:pPr marL="0" lvl="0" indent="0" algn="l" rtl="0">
              <a:spcBef>
                <a:spcPts val="0"/>
              </a:spcBef>
              <a:spcAft>
                <a:spcPts val="0"/>
              </a:spcAft>
              <a:buNone/>
            </a:pPr>
            <a:r>
              <a:rPr lang="en" sz="1900" b="1">
                <a:solidFill>
                  <a:srgbClr val="000000"/>
                </a:solidFill>
                <a:latin typeface="Georgia"/>
                <a:ea typeface="Georgia"/>
                <a:cs typeface="Georgia"/>
                <a:sym typeface="Georgia"/>
              </a:rPr>
              <a:t>Topic 4</a:t>
            </a:r>
            <a:r>
              <a:rPr lang="en" sz="1900">
                <a:solidFill>
                  <a:srgbClr val="000000"/>
                </a:solidFill>
                <a:latin typeface="Georgia"/>
                <a:ea typeface="Georgia"/>
                <a:cs typeface="Georgia"/>
                <a:sym typeface="Georgia"/>
              </a:rPr>
              <a:t>: Budgeting</a:t>
            </a:r>
            <a:endParaRPr sz="1900">
              <a:solidFill>
                <a:srgbClr val="000000"/>
              </a:solidFill>
              <a:latin typeface="Georgia"/>
              <a:ea typeface="Georgia"/>
              <a:cs typeface="Georgia"/>
              <a:sym typeface="Georgia"/>
            </a:endParaRPr>
          </a:p>
          <a:p>
            <a:pPr marL="0" lvl="0" indent="0" algn="l" rtl="0">
              <a:spcBef>
                <a:spcPts val="0"/>
              </a:spcBef>
              <a:spcAft>
                <a:spcPts val="0"/>
              </a:spcAft>
              <a:buNone/>
            </a:pPr>
            <a:r>
              <a:rPr lang="en" sz="1900" b="1">
                <a:solidFill>
                  <a:srgbClr val="000000"/>
                </a:solidFill>
                <a:latin typeface="Georgia"/>
                <a:ea typeface="Georgia"/>
                <a:cs typeface="Georgia"/>
                <a:sym typeface="Georgia"/>
              </a:rPr>
              <a:t>Topic 8</a:t>
            </a:r>
            <a:r>
              <a:rPr lang="en" sz="1900">
                <a:solidFill>
                  <a:srgbClr val="000000"/>
                </a:solidFill>
                <a:latin typeface="Georgia"/>
                <a:ea typeface="Georgia"/>
                <a:cs typeface="Georgia"/>
                <a:sym typeface="Georgia"/>
              </a:rPr>
              <a:t>: Building Savings</a:t>
            </a:r>
            <a:endParaRPr sz="1900">
              <a:solidFill>
                <a:srgbClr val="000000"/>
              </a:solidFill>
              <a:latin typeface="Georgia"/>
              <a:ea typeface="Georgia"/>
              <a:cs typeface="Georgia"/>
              <a:sym typeface="Georgia"/>
            </a:endParaRPr>
          </a:p>
          <a:p>
            <a:pPr marL="0" lvl="0" indent="0" algn="l" rtl="0">
              <a:spcBef>
                <a:spcPts val="0"/>
              </a:spcBef>
              <a:spcAft>
                <a:spcPts val="0"/>
              </a:spcAft>
              <a:buNone/>
            </a:pPr>
            <a:r>
              <a:rPr lang="en" sz="1900" b="1">
                <a:solidFill>
                  <a:srgbClr val="000000"/>
                </a:solidFill>
                <a:latin typeface="Georgia"/>
                <a:ea typeface="Georgia"/>
                <a:cs typeface="Georgia"/>
                <a:sym typeface="Georgia"/>
              </a:rPr>
              <a:t>Topic 11</a:t>
            </a:r>
            <a:r>
              <a:rPr lang="en" sz="1900">
                <a:solidFill>
                  <a:srgbClr val="000000"/>
                </a:solidFill>
                <a:latin typeface="Georgia"/>
                <a:ea typeface="Georgia"/>
                <a:cs typeface="Georgia"/>
                <a:sym typeface="Georgia"/>
              </a:rPr>
              <a:t>: How Credit Works</a:t>
            </a:r>
            <a:endParaRPr sz="1900">
              <a:solidFill>
                <a:srgbClr val="000000"/>
              </a:solidFill>
              <a:latin typeface="Georgia"/>
              <a:ea typeface="Georgia"/>
              <a:cs typeface="Georgia"/>
              <a:sym typeface="Georgia"/>
            </a:endParaRPr>
          </a:p>
          <a:p>
            <a:pPr marL="0" lvl="0" indent="0" algn="l" rtl="0">
              <a:spcBef>
                <a:spcPts val="0"/>
              </a:spcBef>
              <a:spcAft>
                <a:spcPts val="0"/>
              </a:spcAft>
              <a:buNone/>
            </a:pPr>
            <a:r>
              <a:rPr lang="en" sz="1900" b="1">
                <a:solidFill>
                  <a:srgbClr val="000000"/>
                </a:solidFill>
                <a:latin typeface="Georgia"/>
                <a:ea typeface="Georgia"/>
                <a:cs typeface="Georgia"/>
                <a:sym typeface="Georgia"/>
              </a:rPr>
              <a:t>Topic 15</a:t>
            </a:r>
            <a:r>
              <a:rPr lang="en" sz="1900">
                <a:solidFill>
                  <a:srgbClr val="000000"/>
                </a:solidFill>
                <a:latin typeface="Georgia"/>
                <a:ea typeface="Georgia"/>
                <a:cs typeface="Georgia"/>
                <a:sym typeface="Georgia"/>
              </a:rPr>
              <a:t>: Loan Products</a:t>
            </a:r>
            <a:endParaRPr sz="1900">
              <a:solidFill>
                <a:srgbClr val="000000"/>
              </a:solidFill>
              <a:latin typeface="Georgia"/>
              <a:ea typeface="Georgia"/>
              <a:cs typeface="Georgia"/>
              <a:sym typeface="Georgia"/>
            </a:endParaRPr>
          </a:p>
          <a:p>
            <a:pPr marL="0" lvl="0" indent="0" algn="l" rtl="0">
              <a:spcBef>
                <a:spcPts val="0"/>
              </a:spcBef>
              <a:spcAft>
                <a:spcPts val="0"/>
              </a:spcAft>
              <a:buNone/>
            </a:pPr>
            <a:r>
              <a:rPr lang="en" sz="1900" b="1">
                <a:solidFill>
                  <a:srgbClr val="000000"/>
                </a:solidFill>
                <a:latin typeface="Georgia"/>
                <a:ea typeface="Georgia"/>
                <a:cs typeface="Georgia"/>
                <a:sym typeface="Georgia"/>
              </a:rPr>
              <a:t>Topic 16</a:t>
            </a:r>
            <a:r>
              <a:rPr lang="en" sz="1900">
                <a:solidFill>
                  <a:srgbClr val="000000"/>
                </a:solidFill>
                <a:latin typeface="Georgia"/>
                <a:ea typeface="Georgia"/>
                <a:cs typeface="Georgia"/>
                <a:sym typeface="Georgia"/>
              </a:rPr>
              <a:t>: Debt Repayment</a:t>
            </a:r>
            <a:endParaRPr sz="1900">
              <a:solidFill>
                <a:srgbClr val="000000"/>
              </a:solidFill>
              <a:latin typeface="Georgia"/>
              <a:ea typeface="Georgia"/>
              <a:cs typeface="Georgia"/>
              <a:sym typeface="Georgia"/>
            </a:endParaRPr>
          </a:p>
          <a:p>
            <a:pPr marL="0" lvl="0" indent="0" algn="l" rtl="0">
              <a:spcBef>
                <a:spcPts val="0"/>
              </a:spcBef>
              <a:spcAft>
                <a:spcPts val="0"/>
              </a:spcAft>
              <a:buNone/>
            </a:pPr>
            <a:endParaRPr sz="2000">
              <a:solidFill>
                <a:srgbClr val="000000"/>
              </a:solidFill>
              <a:latin typeface="Georgia"/>
              <a:ea typeface="Georgia"/>
              <a:cs typeface="Georgia"/>
              <a:sym typeface="Georgia"/>
            </a:endParaRPr>
          </a:p>
          <a:p>
            <a:pPr marL="0" lvl="0" indent="0" algn="l" rtl="0">
              <a:spcBef>
                <a:spcPts val="0"/>
              </a:spcBef>
              <a:spcAft>
                <a:spcPts val="1600"/>
              </a:spcAft>
              <a:buNone/>
            </a:pPr>
            <a:endParaRPr/>
          </a:p>
        </p:txBody>
      </p:sp>
      <p:sp>
        <p:nvSpPr>
          <p:cNvPr id="387" name="Google Shape;387;p53"/>
          <p:cNvSpPr txBox="1">
            <a:spLocks noGrp="1"/>
          </p:cNvSpPr>
          <p:nvPr>
            <p:ph type="body" idx="1"/>
          </p:nvPr>
        </p:nvSpPr>
        <p:spPr>
          <a:xfrm>
            <a:off x="3998700" y="1709125"/>
            <a:ext cx="4901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000000"/>
                </a:solidFill>
                <a:latin typeface="Georgia"/>
                <a:ea typeface="Georgia"/>
                <a:cs typeface="Georgia"/>
                <a:sym typeface="Georgia"/>
              </a:rPr>
              <a:t>Topic 19</a:t>
            </a:r>
            <a:r>
              <a:rPr lang="en" sz="1900">
                <a:solidFill>
                  <a:srgbClr val="000000"/>
                </a:solidFill>
                <a:latin typeface="Georgia"/>
                <a:ea typeface="Georgia"/>
                <a:cs typeface="Georgia"/>
                <a:sym typeface="Georgia"/>
              </a:rPr>
              <a:t>: Consumer Rights</a:t>
            </a:r>
            <a:endParaRPr sz="1900">
              <a:solidFill>
                <a:srgbClr val="000000"/>
              </a:solidFill>
              <a:latin typeface="Georgia"/>
              <a:ea typeface="Georgia"/>
              <a:cs typeface="Georgia"/>
              <a:sym typeface="Georgia"/>
            </a:endParaRPr>
          </a:p>
          <a:p>
            <a:pPr marL="0" lvl="0" indent="0" algn="l" rtl="0">
              <a:spcBef>
                <a:spcPts val="0"/>
              </a:spcBef>
              <a:spcAft>
                <a:spcPts val="0"/>
              </a:spcAft>
              <a:buNone/>
            </a:pPr>
            <a:r>
              <a:rPr lang="en" sz="1900" b="1">
                <a:solidFill>
                  <a:srgbClr val="000000"/>
                </a:solidFill>
                <a:latin typeface="Georgia"/>
                <a:ea typeface="Georgia"/>
                <a:cs typeface="Georgia"/>
                <a:sym typeface="Georgia"/>
              </a:rPr>
              <a:t>Topic 21</a:t>
            </a:r>
            <a:r>
              <a:rPr lang="en" sz="1900">
                <a:solidFill>
                  <a:srgbClr val="000000"/>
                </a:solidFill>
                <a:latin typeface="Georgia"/>
                <a:ea typeface="Georgia"/>
                <a:cs typeface="Georgia"/>
                <a:sym typeface="Georgia"/>
              </a:rPr>
              <a:t>: Assets, Liabilities, &amp; Net Worth</a:t>
            </a:r>
            <a:endParaRPr sz="1900">
              <a:solidFill>
                <a:srgbClr val="000000"/>
              </a:solidFill>
              <a:latin typeface="Georgia"/>
              <a:ea typeface="Georgia"/>
              <a:cs typeface="Georgia"/>
              <a:sym typeface="Georgia"/>
            </a:endParaRPr>
          </a:p>
          <a:p>
            <a:pPr marL="0" lvl="0" indent="0" algn="l" rtl="0">
              <a:spcBef>
                <a:spcPts val="0"/>
              </a:spcBef>
              <a:spcAft>
                <a:spcPts val="0"/>
              </a:spcAft>
              <a:buNone/>
            </a:pPr>
            <a:r>
              <a:rPr lang="en" sz="1900" b="1">
                <a:solidFill>
                  <a:srgbClr val="000000"/>
                </a:solidFill>
                <a:latin typeface="Georgia"/>
                <a:ea typeface="Georgia"/>
                <a:cs typeface="Georgia"/>
                <a:sym typeface="Georgia"/>
              </a:rPr>
              <a:t>Topic 24</a:t>
            </a:r>
            <a:r>
              <a:rPr lang="en" sz="1900">
                <a:solidFill>
                  <a:srgbClr val="000000"/>
                </a:solidFill>
                <a:latin typeface="Georgia"/>
                <a:ea typeface="Georgia"/>
                <a:cs typeface="Georgia"/>
                <a:sym typeface="Georgia"/>
              </a:rPr>
              <a:t>: Financial Products</a:t>
            </a:r>
            <a:endParaRPr sz="1900">
              <a:solidFill>
                <a:srgbClr val="000000"/>
              </a:solidFill>
              <a:latin typeface="Georgia"/>
              <a:ea typeface="Georgia"/>
              <a:cs typeface="Georgia"/>
              <a:sym typeface="Georgia"/>
            </a:endParaRPr>
          </a:p>
          <a:p>
            <a:pPr marL="0" lvl="0" indent="0" algn="l" rtl="0">
              <a:spcBef>
                <a:spcPts val="0"/>
              </a:spcBef>
              <a:spcAft>
                <a:spcPts val="0"/>
              </a:spcAft>
              <a:buNone/>
            </a:pPr>
            <a:r>
              <a:rPr lang="en" sz="1900" b="1">
                <a:solidFill>
                  <a:srgbClr val="000000"/>
                </a:solidFill>
                <a:latin typeface="Georgia"/>
                <a:ea typeface="Georgia"/>
                <a:cs typeface="Georgia"/>
                <a:sym typeface="Georgia"/>
              </a:rPr>
              <a:t>Topic 26</a:t>
            </a:r>
            <a:r>
              <a:rPr lang="en" sz="1900">
                <a:solidFill>
                  <a:srgbClr val="000000"/>
                </a:solidFill>
                <a:latin typeface="Georgia"/>
                <a:ea typeface="Georgia"/>
                <a:cs typeface="Georgia"/>
                <a:sym typeface="Georgia"/>
              </a:rPr>
              <a:t>: Protecting Assets</a:t>
            </a:r>
            <a:endParaRPr sz="1900">
              <a:solidFill>
                <a:srgbClr val="000000"/>
              </a:solidFill>
              <a:latin typeface="Georgia"/>
              <a:ea typeface="Georgia"/>
              <a:cs typeface="Georgia"/>
              <a:sym typeface="Georgia"/>
            </a:endParaRPr>
          </a:p>
          <a:p>
            <a:pPr marL="0" lvl="0" indent="0" algn="l" rtl="0">
              <a:spcBef>
                <a:spcPts val="0"/>
              </a:spcBef>
              <a:spcAft>
                <a:spcPts val="0"/>
              </a:spcAft>
              <a:buNone/>
            </a:pPr>
            <a:r>
              <a:rPr lang="en" sz="1900" b="1">
                <a:solidFill>
                  <a:srgbClr val="000000"/>
                </a:solidFill>
                <a:latin typeface="Georgia"/>
                <a:ea typeface="Georgia"/>
                <a:cs typeface="Georgia"/>
                <a:sym typeface="Georgia"/>
              </a:rPr>
              <a:t>Topic 27</a:t>
            </a:r>
            <a:r>
              <a:rPr lang="en" sz="1900">
                <a:solidFill>
                  <a:srgbClr val="000000"/>
                </a:solidFill>
                <a:latin typeface="Georgia"/>
                <a:ea typeface="Georgia"/>
                <a:cs typeface="Georgia"/>
                <a:sym typeface="Georgia"/>
              </a:rPr>
              <a:t>: Understanding Taxes</a:t>
            </a:r>
            <a:endParaRPr sz="1900">
              <a:solidFill>
                <a:srgbClr val="000000"/>
              </a:solidFill>
              <a:latin typeface="Georgia"/>
              <a:ea typeface="Georgia"/>
              <a:cs typeface="Georgia"/>
              <a:sym typeface="Georgia"/>
            </a:endParaRPr>
          </a:p>
          <a:p>
            <a:pPr marL="0" lvl="0" indent="0" algn="l" rtl="0">
              <a:spcBef>
                <a:spcPts val="0"/>
              </a:spcBef>
              <a:spcAft>
                <a:spcPts val="0"/>
              </a:spcAft>
              <a:buNone/>
            </a:pPr>
            <a:r>
              <a:rPr lang="en" sz="1900" b="1">
                <a:solidFill>
                  <a:srgbClr val="000000"/>
                </a:solidFill>
                <a:latin typeface="Georgia"/>
                <a:ea typeface="Georgia"/>
                <a:cs typeface="Georgia"/>
                <a:sym typeface="Georgia"/>
              </a:rPr>
              <a:t>Topic 31</a:t>
            </a:r>
            <a:r>
              <a:rPr lang="en" sz="1900">
                <a:solidFill>
                  <a:srgbClr val="000000"/>
                </a:solidFill>
                <a:latin typeface="Georgia"/>
                <a:ea typeface="Georgia"/>
                <a:cs typeface="Georgia"/>
                <a:sym typeface="Georgia"/>
              </a:rPr>
              <a:t>: Investing to Achieve Goals</a:t>
            </a:r>
            <a:endParaRPr sz="1900">
              <a:solidFill>
                <a:srgbClr val="000000"/>
              </a:solidFill>
              <a:latin typeface="Georgia"/>
              <a:ea typeface="Georgia"/>
              <a:cs typeface="Georgia"/>
              <a:sym typeface="Georgia"/>
            </a:endParaRPr>
          </a:p>
          <a:p>
            <a:pPr marL="0" lvl="0" indent="0" algn="l" rtl="0">
              <a:spcBef>
                <a:spcPts val="0"/>
              </a:spcBef>
              <a:spcAft>
                <a:spcPts val="1600"/>
              </a:spcAft>
              <a:buNone/>
            </a:pPr>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5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94" name="Google Shape;394;p54"/>
          <p:cNvPicPr preferRelativeResize="0"/>
          <p:nvPr/>
        </p:nvPicPr>
        <p:blipFill>
          <a:blip r:embed="rId3">
            <a:alphaModFix/>
          </a:blip>
          <a:stretch>
            <a:fillRect/>
          </a:stretch>
        </p:blipFill>
        <p:spPr>
          <a:xfrm>
            <a:off x="0" y="41748"/>
            <a:ext cx="9144002" cy="5060004"/>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5"/>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0" name="Google Shape;400;p55"/>
          <p:cNvPicPr preferRelativeResize="0"/>
          <p:nvPr/>
        </p:nvPicPr>
        <p:blipFill>
          <a:blip r:embed="rId3">
            <a:alphaModFix/>
          </a:blip>
          <a:stretch>
            <a:fillRect/>
          </a:stretch>
        </p:blipFill>
        <p:spPr>
          <a:xfrm>
            <a:off x="0" y="6680"/>
            <a:ext cx="9144000" cy="513014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06" name="Google Shape;406;p56"/>
          <p:cNvPicPr preferRelativeResize="0"/>
          <p:nvPr/>
        </p:nvPicPr>
        <p:blipFill>
          <a:blip r:embed="rId3">
            <a:alphaModFix/>
          </a:blip>
          <a:stretch>
            <a:fillRect/>
          </a:stretch>
        </p:blipFill>
        <p:spPr>
          <a:xfrm>
            <a:off x="1747750" y="199625"/>
            <a:ext cx="5633750" cy="4756275"/>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12" name="Google Shape;412;p57"/>
          <p:cNvPicPr preferRelativeResize="0"/>
          <p:nvPr/>
        </p:nvPicPr>
        <p:blipFill>
          <a:blip r:embed="rId3">
            <a:alphaModFix/>
          </a:blip>
          <a:stretch>
            <a:fillRect/>
          </a:stretch>
        </p:blipFill>
        <p:spPr>
          <a:xfrm>
            <a:off x="1276513" y="214988"/>
            <a:ext cx="6601724" cy="4711526"/>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18" name="Google Shape;418;p58"/>
          <p:cNvPicPr preferRelativeResize="0"/>
          <p:nvPr/>
        </p:nvPicPr>
        <p:blipFill>
          <a:blip r:embed="rId3">
            <a:alphaModFix/>
          </a:blip>
          <a:stretch>
            <a:fillRect/>
          </a:stretch>
        </p:blipFill>
        <p:spPr>
          <a:xfrm>
            <a:off x="481100" y="206675"/>
            <a:ext cx="8313075" cy="4731525"/>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24" name="Google Shape;424;p59"/>
          <p:cNvPicPr preferRelativeResize="0"/>
          <p:nvPr/>
        </p:nvPicPr>
        <p:blipFill>
          <a:blip r:embed="rId3">
            <a:alphaModFix/>
          </a:blip>
          <a:stretch>
            <a:fillRect/>
          </a:stretch>
        </p:blipFill>
        <p:spPr>
          <a:xfrm>
            <a:off x="276800" y="272725"/>
            <a:ext cx="8590376" cy="4453674"/>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30" name="Google Shape;430;p60"/>
          <p:cNvPicPr preferRelativeResize="0"/>
          <p:nvPr/>
        </p:nvPicPr>
        <p:blipFill>
          <a:blip r:embed="rId3">
            <a:alphaModFix/>
          </a:blip>
          <a:stretch>
            <a:fillRect/>
          </a:stretch>
        </p:blipFill>
        <p:spPr>
          <a:xfrm>
            <a:off x="288775" y="311125"/>
            <a:ext cx="8534375" cy="4527576"/>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36" name="Google Shape;436;p61"/>
          <p:cNvPicPr preferRelativeResize="0"/>
          <p:nvPr/>
        </p:nvPicPr>
        <p:blipFill>
          <a:blip r:embed="rId3">
            <a:alphaModFix/>
          </a:blip>
          <a:stretch>
            <a:fillRect/>
          </a:stretch>
        </p:blipFill>
        <p:spPr>
          <a:xfrm>
            <a:off x="209550" y="381988"/>
            <a:ext cx="8724901" cy="4379525"/>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2"/>
          <p:cNvSpPr txBox="1">
            <a:spLocks noGrp="1"/>
          </p:cNvSpPr>
          <p:nvPr>
            <p:ph type="title"/>
          </p:nvPr>
        </p:nvSpPr>
        <p:spPr>
          <a:xfrm>
            <a:off x="297150" y="332525"/>
            <a:ext cx="8610300" cy="75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u="sng">
                <a:solidFill>
                  <a:schemeClr val="hlink"/>
                </a:solidFill>
                <a:hlinkClick r:id="rId3"/>
              </a:rPr>
              <a:t>www.FinancialEducationStandards.org</a:t>
            </a:r>
            <a:r>
              <a:rPr lang="en" sz="3400"/>
              <a:t> </a:t>
            </a:r>
            <a:r>
              <a:rPr lang="en"/>
              <a:t>	</a:t>
            </a:r>
            <a:endParaRPr/>
          </a:p>
        </p:txBody>
      </p:sp>
      <p:pic>
        <p:nvPicPr>
          <p:cNvPr id="442" name="Google Shape;442;p62"/>
          <p:cNvPicPr preferRelativeResize="0"/>
          <p:nvPr/>
        </p:nvPicPr>
        <p:blipFill rotWithShape="1">
          <a:blip r:embed="rId4">
            <a:alphaModFix/>
          </a:blip>
          <a:srcRect t="26900"/>
          <a:stretch/>
        </p:blipFill>
        <p:spPr>
          <a:xfrm>
            <a:off x="0" y="1386699"/>
            <a:ext cx="9144000" cy="375012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a:spLocks noGrp="1"/>
          </p:cNvSpPr>
          <p:nvPr>
            <p:ph type="body" idx="1"/>
          </p:nvPr>
        </p:nvSpPr>
        <p:spPr>
          <a:xfrm>
            <a:off x="993350" y="835500"/>
            <a:ext cx="7505700" cy="2448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200" b="1">
                <a:solidFill>
                  <a:srgbClr val="6A6A6A"/>
                </a:solidFill>
                <a:highlight>
                  <a:srgbClr val="FFFFFF"/>
                </a:highlight>
                <a:latin typeface="Roboto"/>
                <a:ea typeface="Roboto"/>
                <a:cs typeface="Roboto"/>
                <a:sym typeface="Roboto"/>
              </a:rPr>
              <a:t>Behavioral Economics</a:t>
            </a:r>
            <a:r>
              <a:rPr lang="en" sz="3200">
                <a:solidFill>
                  <a:srgbClr val="545454"/>
                </a:solidFill>
                <a:highlight>
                  <a:srgbClr val="FFFFFF"/>
                </a:highlight>
                <a:latin typeface="Roboto"/>
                <a:ea typeface="Roboto"/>
                <a:cs typeface="Roboto"/>
                <a:sym typeface="Roboto"/>
              </a:rPr>
              <a:t> is the study of psychology as it relates to the economic decision-making processes</a:t>
            </a:r>
            <a:endParaRPr sz="32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3"/>
          <p:cNvSpPr txBox="1">
            <a:spLocks noGrp="1"/>
          </p:cNvSpPr>
          <p:nvPr>
            <p:ph type="ctr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Session A: Consumer Rights &amp; Identity Theft </a:t>
            </a:r>
            <a:endParaRPr dirty="0"/>
          </a:p>
        </p:txBody>
      </p:sp>
      <p:sp>
        <p:nvSpPr>
          <p:cNvPr id="2" name="Subtitle 1"/>
          <p:cNvSpPr>
            <a:spLocks noGrp="1"/>
          </p:cNvSpPr>
          <p:nvPr>
            <p:ph type="subTitle" idx="1"/>
          </p:nvPr>
        </p:nvSpPr>
        <p:spPr/>
        <p:txBody>
          <a:bodyPr/>
          <a:lstStyle/>
          <a:p>
            <a:r>
              <a:rPr lang="en-US" sz="2200" dirty="0" smtClean="0"/>
              <a:t>Frank Boothby</a:t>
            </a:r>
            <a:endParaRPr lang="en-US" sz="22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4"/>
          <p:cNvSpPr txBox="1">
            <a:spLocks noGrp="1"/>
          </p:cNvSpPr>
          <p:nvPr>
            <p:ph type="title"/>
          </p:nvPr>
        </p:nvSpPr>
        <p:spPr>
          <a:xfrm>
            <a:off x="395725" y="401350"/>
            <a:ext cx="6642600" cy="62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Consumer Rights &amp; ID Theft: Overview</a:t>
            </a:r>
            <a:endParaRPr/>
          </a:p>
        </p:txBody>
      </p:sp>
      <p:sp>
        <p:nvSpPr>
          <p:cNvPr id="453" name="Google Shape;453;p64"/>
          <p:cNvSpPr txBox="1">
            <a:spLocks noGrp="1"/>
          </p:cNvSpPr>
          <p:nvPr>
            <p:ph type="body" idx="1"/>
          </p:nvPr>
        </p:nvSpPr>
        <p:spPr>
          <a:xfrm>
            <a:off x="789450" y="1519800"/>
            <a:ext cx="7565100" cy="21039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600"/>
          </a:p>
          <a:p>
            <a:pPr marL="457200" lvl="0" indent="-342900" algn="l" rtl="0">
              <a:spcBef>
                <a:spcPts val="1600"/>
              </a:spcBef>
              <a:spcAft>
                <a:spcPts val="0"/>
              </a:spcAft>
              <a:buSzPts val="1800"/>
              <a:buChar char="●"/>
            </a:pPr>
            <a:r>
              <a:rPr lang="en" sz="1800"/>
              <a:t>Current approaches to these topics at various FOs &amp; partners?</a:t>
            </a:r>
            <a:endParaRPr sz="600"/>
          </a:p>
          <a:p>
            <a:pPr marL="457200" lvl="0" indent="-342900" algn="l" rtl="0">
              <a:spcBef>
                <a:spcPts val="0"/>
              </a:spcBef>
              <a:spcAft>
                <a:spcPts val="0"/>
              </a:spcAft>
              <a:buSzPts val="1800"/>
              <a:buChar char="●"/>
            </a:pPr>
            <a:r>
              <a:rPr lang="en" sz="1800"/>
              <a:t>What works? What doesn’t? How do we know?</a:t>
            </a:r>
            <a:endParaRPr sz="1800"/>
          </a:p>
          <a:p>
            <a:pPr marL="457200" lvl="0" indent="-342900" algn="l" rtl="0">
              <a:spcBef>
                <a:spcPts val="0"/>
              </a:spcBef>
              <a:spcAft>
                <a:spcPts val="0"/>
              </a:spcAft>
              <a:buSzPts val="1800"/>
              <a:buChar char="●"/>
            </a:pPr>
            <a:r>
              <a:rPr lang="en" sz="1800"/>
              <a:t>Needs assessments: clients </a:t>
            </a:r>
            <a:r>
              <a:rPr lang="en" sz="1800" i="1"/>
              <a:t>and</a:t>
            </a:r>
            <a:r>
              <a:rPr lang="en" sz="1800"/>
              <a:t> staff</a:t>
            </a:r>
            <a:endParaRPr sz="1800"/>
          </a:p>
          <a:p>
            <a:pPr marL="457200" lvl="0" indent="-342900" algn="l" rtl="0">
              <a:spcBef>
                <a:spcPts val="0"/>
              </a:spcBef>
              <a:spcAft>
                <a:spcPts val="0"/>
              </a:spcAft>
              <a:buSzPts val="1800"/>
              <a:buChar char="●"/>
            </a:pPr>
            <a:r>
              <a:rPr lang="en" sz="1800"/>
              <a:t>Facilitating: awareness of and respect for learning styles/preferences</a:t>
            </a:r>
            <a:endParaRPr sz="1800"/>
          </a:p>
          <a:p>
            <a:pPr marL="0" lvl="0" indent="0" algn="l" rtl="0">
              <a:spcBef>
                <a:spcPts val="1600"/>
              </a:spcBef>
              <a:spcAft>
                <a:spcPts val="1600"/>
              </a:spcAft>
              <a:buNone/>
            </a:pPr>
            <a:endParaRPr sz="14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5"/>
          <p:cNvSpPr txBox="1">
            <a:spLocks noGrp="1"/>
          </p:cNvSpPr>
          <p:nvPr>
            <p:ph type="title"/>
          </p:nvPr>
        </p:nvSpPr>
        <p:spPr>
          <a:xfrm>
            <a:off x="381850" y="443000"/>
            <a:ext cx="7642200" cy="71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Consumer Rights &amp; ID Theft: Best Practices</a:t>
            </a:r>
            <a:endParaRPr/>
          </a:p>
        </p:txBody>
      </p:sp>
      <p:sp>
        <p:nvSpPr>
          <p:cNvPr id="460" name="Google Shape;460;p65"/>
          <p:cNvSpPr txBox="1">
            <a:spLocks noGrp="1"/>
          </p:cNvSpPr>
          <p:nvPr>
            <p:ph type="body" idx="1"/>
          </p:nvPr>
        </p:nvSpPr>
        <p:spPr>
          <a:xfrm>
            <a:off x="591725" y="1159100"/>
            <a:ext cx="7866900" cy="3002083"/>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Content / Information</a:t>
            </a:r>
            <a:endParaRPr sz="1800" b="1"/>
          </a:p>
          <a:p>
            <a:pPr marL="457200" lvl="0" indent="-342900" algn="l" rtl="0">
              <a:spcBef>
                <a:spcPts val="1600"/>
              </a:spcBef>
              <a:spcAft>
                <a:spcPts val="0"/>
              </a:spcAft>
              <a:buSzPts val="1800"/>
              <a:buChar char="●"/>
            </a:pPr>
            <a:r>
              <a:rPr lang="en" sz="1800">
                <a:solidFill>
                  <a:srgbClr val="000000"/>
                </a:solidFill>
              </a:rPr>
              <a:t>Explain rights </a:t>
            </a:r>
            <a:r>
              <a:rPr lang="en" sz="1800" i="1" u="sng">
                <a:solidFill>
                  <a:srgbClr val="000000"/>
                </a:solidFill>
              </a:rPr>
              <a:t>and</a:t>
            </a:r>
            <a:r>
              <a:rPr lang="en" sz="1800">
                <a:solidFill>
                  <a:srgbClr val="000000"/>
                </a:solidFill>
              </a:rPr>
              <a:t> responsibilities</a:t>
            </a:r>
            <a:endParaRPr sz="1800">
              <a:solidFill>
                <a:srgbClr val="000000"/>
              </a:solidFill>
            </a:endParaRPr>
          </a:p>
          <a:p>
            <a:pPr marL="457200" lvl="0" indent="-342900" algn="l" rtl="0">
              <a:spcBef>
                <a:spcPts val="0"/>
              </a:spcBef>
              <a:spcAft>
                <a:spcPts val="0"/>
              </a:spcAft>
              <a:buSzPts val="1800"/>
              <a:buChar char="●"/>
            </a:pPr>
            <a:r>
              <a:rPr lang="en" sz="1800">
                <a:solidFill>
                  <a:srgbClr val="000000"/>
                </a:solidFill>
              </a:rPr>
              <a:t>Provide context as needed</a:t>
            </a:r>
            <a:endParaRPr sz="1800">
              <a:solidFill>
                <a:srgbClr val="000000"/>
              </a:solidFill>
            </a:endParaRPr>
          </a:p>
          <a:p>
            <a:pPr marL="457200" lvl="0" indent="-342900" algn="l" rtl="0">
              <a:spcBef>
                <a:spcPts val="0"/>
              </a:spcBef>
              <a:spcAft>
                <a:spcPts val="0"/>
              </a:spcAft>
              <a:buSzPts val="1800"/>
              <a:buChar char="●"/>
            </a:pPr>
            <a:r>
              <a:rPr lang="en" sz="1800">
                <a:solidFill>
                  <a:srgbClr val="000000"/>
                </a:solidFill>
              </a:rPr>
              <a:t>Equity lens: how are barriers to access relevant to these topics?</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Provide handouts, checklists, etc.</a:t>
            </a:r>
            <a:endParaRPr sz="1800">
              <a:solidFill>
                <a:srgbClr val="000000"/>
              </a:solidFill>
            </a:endParaRPr>
          </a:p>
          <a:p>
            <a:pPr marL="457200" lvl="0" indent="-342900" algn="l" rtl="0">
              <a:spcBef>
                <a:spcPts val="0"/>
              </a:spcBef>
              <a:spcAft>
                <a:spcPts val="0"/>
              </a:spcAft>
              <a:buSzPts val="1800"/>
              <a:buChar char="●"/>
            </a:pPr>
            <a:r>
              <a:rPr lang="en" sz="1800">
                <a:solidFill>
                  <a:srgbClr val="000000"/>
                </a:solidFill>
              </a:rPr>
              <a:t>Cite reliable sources; provide links for additional reading</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How to find &amp; evaluate reliable information</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Keep current; update and revise to provide the most recent information</a:t>
            </a:r>
            <a:endParaRPr sz="1800">
              <a:solidFill>
                <a:srgbClr val="0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6"/>
          <p:cNvSpPr txBox="1">
            <a:spLocks noGrp="1"/>
          </p:cNvSpPr>
          <p:nvPr>
            <p:ph type="title"/>
          </p:nvPr>
        </p:nvSpPr>
        <p:spPr>
          <a:xfrm>
            <a:off x="381850" y="443000"/>
            <a:ext cx="7642200" cy="71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Consumer Rights &amp; ID Theft: Best Practices</a:t>
            </a:r>
            <a:endParaRPr/>
          </a:p>
        </p:txBody>
      </p:sp>
      <p:sp>
        <p:nvSpPr>
          <p:cNvPr id="467" name="Google Shape;467;p66"/>
          <p:cNvSpPr txBox="1">
            <a:spLocks noGrp="1"/>
          </p:cNvSpPr>
          <p:nvPr>
            <p:ph type="body" idx="4294967295"/>
          </p:nvPr>
        </p:nvSpPr>
        <p:spPr>
          <a:xfrm>
            <a:off x="644825" y="1159100"/>
            <a:ext cx="7761000" cy="35346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Teaching / Facilitating / Education</a:t>
            </a:r>
            <a:endParaRPr sz="1800" b="1"/>
          </a:p>
          <a:p>
            <a:pPr marL="457200" lvl="0" indent="-342900" algn="l" rtl="0">
              <a:spcBef>
                <a:spcPts val="1600"/>
              </a:spcBef>
              <a:spcAft>
                <a:spcPts val="0"/>
              </a:spcAft>
              <a:buClr>
                <a:srgbClr val="000000"/>
              </a:buClr>
              <a:buSzPts val="1800"/>
              <a:buChar char="●"/>
            </a:pPr>
            <a:r>
              <a:rPr lang="en" sz="1800">
                <a:solidFill>
                  <a:srgbClr val="000000"/>
                </a:solidFill>
              </a:rPr>
              <a:t>Clients are the experts on their lived experiences</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Language should avoid assigning blame or stoking fears</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Language shouldn’t assume common knowledge</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Informing / supporting / coaching -- not advising</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Address why the material matters</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Encourage development of strong self-advocacy skills</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Recognize and respect different learning styles/preferences; provide options for all learners</a:t>
            </a:r>
            <a:endParaRPr sz="1800">
              <a:solidFill>
                <a:srgbClr val="00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7"/>
          <p:cNvSpPr txBox="1">
            <a:spLocks noGrp="1"/>
          </p:cNvSpPr>
          <p:nvPr>
            <p:ph type="title"/>
          </p:nvPr>
        </p:nvSpPr>
        <p:spPr>
          <a:xfrm>
            <a:off x="347050" y="331950"/>
            <a:ext cx="8475300" cy="105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Consumer Rights &amp; ID Theft - Core Content: </a:t>
            </a:r>
            <a:endParaRPr sz="2400" dirty="0"/>
          </a:p>
          <a:p>
            <a:pPr marL="0" lvl="0" indent="0" algn="ctr" rtl="0">
              <a:spcBef>
                <a:spcPts val="0"/>
              </a:spcBef>
              <a:spcAft>
                <a:spcPts val="0"/>
              </a:spcAft>
              <a:buNone/>
            </a:pPr>
            <a:r>
              <a:rPr lang="en" dirty="0"/>
              <a:t>History &amp; Equity</a:t>
            </a:r>
            <a:endParaRPr i="1" dirty="0"/>
          </a:p>
        </p:txBody>
      </p:sp>
      <p:sp>
        <p:nvSpPr>
          <p:cNvPr id="474" name="Google Shape;474;p67"/>
          <p:cNvSpPr txBox="1"/>
          <p:nvPr/>
        </p:nvSpPr>
        <p:spPr>
          <a:xfrm>
            <a:off x="312600" y="1338471"/>
            <a:ext cx="8518800" cy="3478694"/>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latin typeface="Calibri"/>
                <a:ea typeface="Calibri"/>
                <a:cs typeface="Calibri"/>
                <a:sym typeface="Calibri"/>
              </a:rPr>
              <a:t>Who is most affected by abuse, theft, and fraud? Why?</a:t>
            </a:r>
            <a:endParaRPr sz="1800" b="1" dirty="0">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600" b="1" dirty="0">
                <a:latin typeface="Calibri"/>
                <a:ea typeface="Calibri"/>
                <a:cs typeface="Calibri"/>
                <a:sym typeface="Calibri"/>
              </a:rPr>
              <a:t>Elderly</a:t>
            </a:r>
            <a:r>
              <a:rPr lang="en" sz="1600" dirty="0">
                <a:latin typeface="Calibri"/>
                <a:ea typeface="Calibri"/>
                <a:cs typeface="Calibri"/>
                <a:sym typeface="Calibri"/>
              </a:rPr>
              <a:t> - tax &amp; medical ID theft; long-term care staff fraud</a:t>
            </a:r>
            <a:endParaRPr sz="1600"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600" b="1" dirty="0">
                <a:latin typeface="Calibri"/>
                <a:ea typeface="Calibri"/>
                <a:cs typeface="Calibri"/>
                <a:sym typeface="Calibri"/>
              </a:rPr>
              <a:t>Children</a:t>
            </a:r>
            <a:r>
              <a:rPr lang="en" sz="1600" dirty="0">
                <a:latin typeface="Calibri"/>
                <a:ea typeface="Calibri"/>
                <a:cs typeface="Calibri"/>
                <a:sym typeface="Calibri"/>
              </a:rPr>
              <a:t> - unlikely to have active monitoring on accounts; SSN not yet registered with any reporting agencies</a:t>
            </a:r>
            <a:endParaRPr sz="1600" dirty="0">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600" b="1" dirty="0">
                <a:latin typeface="Calibri"/>
                <a:ea typeface="Calibri"/>
                <a:cs typeface="Calibri"/>
                <a:sym typeface="Calibri"/>
              </a:rPr>
              <a:t>College students</a:t>
            </a:r>
            <a:r>
              <a:rPr lang="en" sz="1600" dirty="0">
                <a:latin typeface="Calibri"/>
                <a:ea typeface="Calibri"/>
                <a:cs typeface="Calibri"/>
                <a:sym typeface="Calibri"/>
              </a:rPr>
              <a:t> - tend to share personal info widely; may not keep IDs secure or shred docs</a:t>
            </a:r>
            <a:endParaRPr sz="1600" dirty="0">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600" b="1" dirty="0">
                <a:latin typeface="Calibri"/>
                <a:ea typeface="Calibri"/>
                <a:cs typeface="Calibri"/>
                <a:sym typeface="Calibri"/>
              </a:rPr>
              <a:t>Active military</a:t>
            </a:r>
            <a:r>
              <a:rPr lang="en" sz="1600" dirty="0">
                <a:latin typeface="Calibri"/>
                <a:ea typeface="Calibri"/>
                <a:cs typeface="Calibri"/>
                <a:sym typeface="Calibri"/>
              </a:rPr>
              <a:t> – SSN as identifier; unable to actively monitor, may not use fraud alert; family and friend theft</a:t>
            </a:r>
            <a:endParaRPr sz="1600" dirty="0">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600" b="1" dirty="0">
                <a:latin typeface="Calibri"/>
                <a:ea typeface="Calibri"/>
                <a:cs typeface="Calibri"/>
                <a:sym typeface="Calibri"/>
              </a:rPr>
              <a:t>Low-income households</a:t>
            </a:r>
            <a:r>
              <a:rPr lang="en" sz="1600" dirty="0">
                <a:latin typeface="Calibri"/>
                <a:ea typeface="Calibri"/>
                <a:cs typeface="Calibri"/>
                <a:sym typeface="Calibri"/>
              </a:rPr>
              <a:t> – financial injury &amp; emotional stress compounded by consequences for benefits, subsidized housing, medical care, etc.</a:t>
            </a:r>
            <a:endParaRPr sz="1600" dirty="0">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600" b="1" dirty="0">
                <a:latin typeface="Calibri"/>
                <a:ea typeface="Calibri"/>
                <a:cs typeface="Calibri"/>
                <a:sym typeface="Calibri"/>
              </a:rPr>
              <a:t>Immigrants &amp; refugees</a:t>
            </a:r>
            <a:r>
              <a:rPr lang="en" sz="1600" dirty="0">
                <a:latin typeface="Calibri"/>
                <a:ea typeface="Calibri"/>
                <a:cs typeface="Calibri"/>
                <a:sym typeface="Calibri"/>
              </a:rPr>
              <a:t> - scams specifically target these populations</a:t>
            </a:r>
            <a:endParaRPr sz="1600" dirty="0">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sz="1600" b="1" dirty="0">
                <a:latin typeface="Calibri"/>
                <a:ea typeface="Calibri"/>
                <a:cs typeface="Calibri"/>
                <a:sym typeface="Calibri"/>
              </a:rPr>
              <a:t>DV survivors</a:t>
            </a:r>
            <a:r>
              <a:rPr lang="en" sz="1600" dirty="0">
                <a:latin typeface="Calibri"/>
                <a:ea typeface="Calibri"/>
                <a:cs typeface="Calibri"/>
                <a:sym typeface="Calibri"/>
              </a:rPr>
              <a:t> - abusers had access to confidential information</a:t>
            </a:r>
            <a:endParaRPr sz="1600" dirty="0">
              <a:latin typeface="Calibri"/>
              <a:ea typeface="Calibri"/>
              <a:cs typeface="Calibri"/>
              <a:sym typeface="Calibri"/>
            </a:endParaRPr>
          </a:p>
        </p:txBody>
      </p:sp>
      <p:pic>
        <p:nvPicPr>
          <p:cNvPr id="475" name="Google Shape;475;p67"/>
          <p:cNvPicPr preferRelativeResize="0"/>
          <p:nvPr/>
        </p:nvPicPr>
        <p:blipFill>
          <a:blip r:embed="rId3">
            <a:alphaModFix/>
          </a:blip>
          <a:stretch>
            <a:fillRect/>
          </a:stretch>
        </p:blipFill>
        <p:spPr>
          <a:xfrm>
            <a:off x="7702102" y="1013337"/>
            <a:ext cx="925710" cy="749825"/>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8"/>
          <p:cNvSpPr txBox="1">
            <a:spLocks noGrp="1"/>
          </p:cNvSpPr>
          <p:nvPr>
            <p:ph type="title"/>
          </p:nvPr>
        </p:nvSpPr>
        <p:spPr>
          <a:xfrm>
            <a:off x="347050" y="331950"/>
            <a:ext cx="8475300" cy="105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Consumer Rights &amp; ID Theft - Core Content: </a:t>
            </a:r>
            <a:endParaRPr sz="2400"/>
          </a:p>
          <a:p>
            <a:pPr marL="0" lvl="0" indent="0" algn="ctr" rtl="0">
              <a:spcBef>
                <a:spcPts val="0"/>
              </a:spcBef>
              <a:spcAft>
                <a:spcPts val="0"/>
              </a:spcAft>
              <a:buNone/>
            </a:pPr>
            <a:r>
              <a:rPr lang="en"/>
              <a:t>History &amp; Equity</a:t>
            </a:r>
            <a:endParaRPr i="1"/>
          </a:p>
        </p:txBody>
      </p:sp>
      <p:sp>
        <p:nvSpPr>
          <p:cNvPr id="482" name="Google Shape;482;p68"/>
          <p:cNvSpPr txBox="1"/>
          <p:nvPr/>
        </p:nvSpPr>
        <p:spPr>
          <a:xfrm>
            <a:off x="722243" y="1278835"/>
            <a:ext cx="7834381" cy="278684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latin typeface="Calibri"/>
                <a:ea typeface="Calibri"/>
                <a:cs typeface="Calibri"/>
                <a:sym typeface="Calibri"/>
              </a:rPr>
              <a:t>Emphasize:</a:t>
            </a:r>
            <a:br>
              <a:rPr lang="en" sz="2600" b="1" dirty="0">
                <a:latin typeface="Calibri"/>
                <a:ea typeface="Calibri"/>
                <a:cs typeface="Calibri"/>
                <a:sym typeface="Calibri"/>
              </a:rPr>
            </a:br>
            <a:endParaRPr sz="2600" b="1" dirty="0">
              <a:latin typeface="Calibri"/>
              <a:ea typeface="Calibri"/>
              <a:cs typeface="Calibri"/>
              <a:sym typeface="Calibri"/>
            </a:endParaRPr>
          </a:p>
          <a:p>
            <a:pPr marL="285750" lvl="0" indent="-228600" algn="l" rtl="0">
              <a:spcBef>
                <a:spcPts val="0"/>
              </a:spcBef>
              <a:spcAft>
                <a:spcPts val="0"/>
              </a:spcAft>
              <a:buSzPts val="1800"/>
              <a:buFont typeface="Calibri"/>
              <a:buChar char="●"/>
            </a:pPr>
            <a:r>
              <a:rPr lang="en" sz="2600" dirty="0">
                <a:latin typeface="Calibri"/>
                <a:ea typeface="Calibri"/>
                <a:cs typeface="Calibri"/>
                <a:sym typeface="Calibri"/>
              </a:rPr>
              <a:t>Current relevance of systemic barriers</a:t>
            </a:r>
            <a:endParaRPr sz="2600" dirty="0">
              <a:latin typeface="Calibri"/>
              <a:ea typeface="Calibri"/>
              <a:cs typeface="Calibri"/>
              <a:sym typeface="Calibri"/>
            </a:endParaRPr>
          </a:p>
          <a:p>
            <a:pPr marL="285750" lvl="0" indent="-228600" algn="l" rtl="0">
              <a:spcBef>
                <a:spcPts val="0"/>
              </a:spcBef>
              <a:spcAft>
                <a:spcPts val="0"/>
              </a:spcAft>
              <a:buSzPts val="1800"/>
              <a:buFont typeface="Calibri"/>
              <a:buChar char="●"/>
            </a:pPr>
            <a:r>
              <a:rPr lang="en" sz="2600" dirty="0">
                <a:latin typeface="Calibri"/>
                <a:ea typeface="Calibri"/>
                <a:cs typeface="Calibri"/>
                <a:sym typeface="Calibri"/>
              </a:rPr>
              <a:t>Navigating unfair systems</a:t>
            </a:r>
            <a:endParaRPr sz="2600" dirty="0">
              <a:latin typeface="Calibri"/>
              <a:ea typeface="Calibri"/>
              <a:cs typeface="Calibri"/>
              <a:sym typeface="Calibri"/>
            </a:endParaRPr>
          </a:p>
          <a:p>
            <a:pPr marL="285750" lvl="0" indent="-228600" algn="l" rtl="0">
              <a:spcBef>
                <a:spcPts val="0"/>
              </a:spcBef>
              <a:spcAft>
                <a:spcPts val="0"/>
              </a:spcAft>
              <a:buSzPts val="1800"/>
              <a:buFont typeface="Calibri"/>
              <a:buChar char="●"/>
            </a:pPr>
            <a:r>
              <a:rPr lang="en" sz="2600" dirty="0">
                <a:latin typeface="Calibri"/>
                <a:ea typeface="Calibri"/>
                <a:cs typeface="Calibri"/>
                <a:sym typeface="Calibri"/>
              </a:rPr>
              <a:t>Why consumer rights legislation matters</a:t>
            </a:r>
            <a:endParaRPr sz="2600" dirty="0">
              <a:latin typeface="Calibri"/>
              <a:ea typeface="Calibri"/>
              <a:cs typeface="Calibri"/>
              <a:sym typeface="Calibri"/>
            </a:endParaRPr>
          </a:p>
          <a:p>
            <a:pPr marL="285750" lvl="0" indent="-228600" algn="l" rtl="0">
              <a:spcBef>
                <a:spcPts val="0"/>
              </a:spcBef>
              <a:spcAft>
                <a:spcPts val="0"/>
              </a:spcAft>
              <a:buSzPts val="1800"/>
              <a:buFont typeface="Calibri"/>
              <a:buChar char="●"/>
            </a:pPr>
            <a:r>
              <a:rPr lang="en" sz="2600" dirty="0">
                <a:latin typeface="Calibri"/>
                <a:ea typeface="Calibri"/>
                <a:cs typeface="Calibri"/>
                <a:sym typeface="Calibri"/>
              </a:rPr>
              <a:t>Importance of being informed consumers</a:t>
            </a:r>
            <a:endParaRPr sz="2600" dirty="0">
              <a:latin typeface="Calibri"/>
              <a:ea typeface="Calibri"/>
              <a:cs typeface="Calibri"/>
              <a:sym typeface="Calibri"/>
            </a:endParaRPr>
          </a:p>
          <a:p>
            <a:pPr marL="285750" lvl="0" indent="-228600" algn="l" rtl="0">
              <a:spcBef>
                <a:spcPts val="0"/>
              </a:spcBef>
              <a:spcAft>
                <a:spcPts val="0"/>
              </a:spcAft>
              <a:buSzPts val="1800"/>
              <a:buFont typeface="Calibri"/>
              <a:buChar char="●"/>
            </a:pPr>
            <a:r>
              <a:rPr lang="en" sz="2600" dirty="0">
                <a:latin typeface="Calibri"/>
                <a:ea typeface="Calibri"/>
                <a:cs typeface="Calibri"/>
                <a:sym typeface="Calibri"/>
              </a:rPr>
              <a:t>Self-advocacy skills / overcoming fear</a:t>
            </a:r>
            <a:endParaRPr sz="26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9"/>
          <p:cNvSpPr txBox="1">
            <a:spLocks noGrp="1"/>
          </p:cNvSpPr>
          <p:nvPr>
            <p:ph type="title"/>
          </p:nvPr>
        </p:nvSpPr>
        <p:spPr>
          <a:xfrm>
            <a:off x="347050" y="331950"/>
            <a:ext cx="8475300" cy="105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Consumer Rights &amp; ID Theft - Core Content: </a:t>
            </a:r>
            <a:endParaRPr sz="2400"/>
          </a:p>
          <a:p>
            <a:pPr marL="0" lvl="0" indent="0" algn="ctr" rtl="0">
              <a:spcBef>
                <a:spcPts val="0"/>
              </a:spcBef>
              <a:spcAft>
                <a:spcPts val="0"/>
              </a:spcAft>
              <a:buNone/>
            </a:pPr>
            <a:r>
              <a:rPr lang="en"/>
              <a:t>History &amp; Equity</a:t>
            </a:r>
            <a:endParaRPr i="1"/>
          </a:p>
        </p:txBody>
      </p:sp>
      <p:sp>
        <p:nvSpPr>
          <p:cNvPr id="489" name="Google Shape;489;p69"/>
          <p:cNvSpPr txBox="1"/>
          <p:nvPr/>
        </p:nvSpPr>
        <p:spPr>
          <a:xfrm>
            <a:off x="549965" y="1735050"/>
            <a:ext cx="6975010" cy="22119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latin typeface="Calibri"/>
                <a:ea typeface="Calibri"/>
                <a:cs typeface="Calibri"/>
                <a:sym typeface="Calibri"/>
              </a:rPr>
              <a:t>Before consumer rights legislation:</a:t>
            </a:r>
            <a:endParaRPr sz="2600" b="1" dirty="0">
              <a:latin typeface="Calibri"/>
              <a:ea typeface="Calibri"/>
              <a:cs typeface="Calibri"/>
              <a:sym typeface="Calibri"/>
            </a:endParaRPr>
          </a:p>
          <a:p>
            <a:pPr marL="0" lvl="0" indent="0" algn="l" rtl="0">
              <a:spcBef>
                <a:spcPts val="0"/>
              </a:spcBef>
              <a:spcAft>
                <a:spcPts val="0"/>
              </a:spcAft>
              <a:buNone/>
            </a:pPr>
            <a:endParaRPr sz="2600" b="1"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2600" dirty="0">
                <a:latin typeface="Calibri"/>
                <a:ea typeface="Calibri"/>
                <a:cs typeface="Calibri"/>
                <a:sym typeface="Calibri"/>
              </a:rPr>
              <a:t>Sellers only liable for gross negligence</a:t>
            </a:r>
            <a:endParaRPr sz="26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2600" dirty="0" smtClean="0">
                <a:latin typeface="Calibri"/>
                <a:ea typeface="Calibri"/>
                <a:cs typeface="Calibri"/>
                <a:sym typeface="Calibri"/>
              </a:rPr>
              <a:t>Limited </a:t>
            </a:r>
            <a:r>
              <a:rPr lang="en" sz="2600" dirty="0">
                <a:latin typeface="Calibri"/>
                <a:ea typeface="Calibri"/>
                <a:cs typeface="Calibri"/>
                <a:sym typeface="Calibri"/>
              </a:rPr>
              <a:t>oversight -- safety, authenticity, etc.</a:t>
            </a:r>
            <a:endParaRPr sz="2600" dirty="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2600" dirty="0" smtClean="0">
                <a:latin typeface="Calibri"/>
                <a:ea typeface="Calibri"/>
                <a:cs typeface="Calibri"/>
                <a:sym typeface="Calibri"/>
              </a:rPr>
              <a:t>Limited </a:t>
            </a:r>
            <a:r>
              <a:rPr lang="en" sz="2600" dirty="0">
                <a:latin typeface="Calibri"/>
                <a:ea typeface="Calibri"/>
                <a:cs typeface="Calibri"/>
                <a:sym typeface="Calibri"/>
              </a:rPr>
              <a:t>legal recourse</a:t>
            </a:r>
            <a:endParaRPr sz="26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0"/>
          <p:cNvSpPr txBox="1">
            <a:spLocks noGrp="1"/>
          </p:cNvSpPr>
          <p:nvPr>
            <p:ph type="title"/>
          </p:nvPr>
        </p:nvSpPr>
        <p:spPr>
          <a:xfrm>
            <a:off x="236100" y="248650"/>
            <a:ext cx="6018000" cy="4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Consumer Rights &amp; ID Theft: Core Content</a:t>
            </a:r>
            <a:endParaRPr/>
          </a:p>
        </p:txBody>
      </p:sp>
      <p:sp>
        <p:nvSpPr>
          <p:cNvPr id="496" name="Google Shape;496;p70"/>
          <p:cNvSpPr txBox="1"/>
          <p:nvPr/>
        </p:nvSpPr>
        <p:spPr>
          <a:xfrm>
            <a:off x="992625" y="1058850"/>
            <a:ext cx="2739900" cy="241322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u="sng">
                <a:latin typeface="Calibri"/>
                <a:ea typeface="Calibri"/>
                <a:cs typeface="Calibri"/>
                <a:sym typeface="Calibri"/>
              </a:rPr>
              <a:t>Consumer Rights</a:t>
            </a:r>
            <a:endParaRPr sz="2400" b="1" u="sng">
              <a:latin typeface="Calibri"/>
              <a:ea typeface="Calibri"/>
              <a:cs typeface="Calibri"/>
              <a:sym typeface="Calibri"/>
            </a:endParaRPr>
          </a:p>
          <a:p>
            <a:pPr marL="285750" lvl="0" indent="-266700" algn="l" rtl="0">
              <a:spcBef>
                <a:spcPts val="0"/>
              </a:spcBef>
              <a:spcAft>
                <a:spcPts val="0"/>
              </a:spcAft>
              <a:buSzPts val="2400"/>
              <a:buFont typeface="Calibri"/>
              <a:buChar char="●"/>
            </a:pPr>
            <a:r>
              <a:rPr lang="en" sz="2400">
                <a:latin typeface="Calibri"/>
                <a:ea typeface="Calibri"/>
                <a:cs typeface="Calibri"/>
                <a:sym typeface="Calibri"/>
              </a:rPr>
              <a:t>Safety</a:t>
            </a:r>
            <a:endParaRPr sz="2400">
              <a:latin typeface="Calibri"/>
              <a:ea typeface="Calibri"/>
              <a:cs typeface="Calibri"/>
              <a:sym typeface="Calibri"/>
            </a:endParaRPr>
          </a:p>
          <a:p>
            <a:pPr marL="285750" lvl="0" indent="-266700" algn="l" rtl="0">
              <a:spcBef>
                <a:spcPts val="0"/>
              </a:spcBef>
              <a:spcAft>
                <a:spcPts val="0"/>
              </a:spcAft>
              <a:buSzPts val="2400"/>
              <a:buFont typeface="Calibri"/>
              <a:buChar char="●"/>
            </a:pPr>
            <a:r>
              <a:rPr lang="en" sz="2400">
                <a:latin typeface="Calibri"/>
                <a:ea typeface="Calibri"/>
                <a:cs typeface="Calibri"/>
                <a:sym typeface="Calibri"/>
              </a:rPr>
              <a:t>Information</a:t>
            </a:r>
            <a:endParaRPr sz="2400">
              <a:latin typeface="Calibri"/>
              <a:ea typeface="Calibri"/>
              <a:cs typeface="Calibri"/>
              <a:sym typeface="Calibri"/>
            </a:endParaRPr>
          </a:p>
          <a:p>
            <a:pPr marL="285750" lvl="0" indent="-266700" algn="l" rtl="0">
              <a:spcBef>
                <a:spcPts val="0"/>
              </a:spcBef>
              <a:spcAft>
                <a:spcPts val="0"/>
              </a:spcAft>
              <a:buSzPts val="2400"/>
              <a:buFont typeface="Calibri"/>
              <a:buChar char="●"/>
            </a:pPr>
            <a:r>
              <a:rPr lang="en" sz="2400">
                <a:latin typeface="Calibri"/>
                <a:ea typeface="Calibri"/>
                <a:cs typeface="Calibri"/>
                <a:sym typeface="Calibri"/>
              </a:rPr>
              <a:t>Choice</a:t>
            </a:r>
            <a:endParaRPr sz="2400">
              <a:latin typeface="Calibri"/>
              <a:ea typeface="Calibri"/>
              <a:cs typeface="Calibri"/>
              <a:sym typeface="Calibri"/>
            </a:endParaRPr>
          </a:p>
          <a:p>
            <a:pPr marL="285750" lvl="0" indent="-266700" algn="l" rtl="0">
              <a:spcBef>
                <a:spcPts val="0"/>
              </a:spcBef>
              <a:spcAft>
                <a:spcPts val="0"/>
              </a:spcAft>
              <a:buSzPts val="2400"/>
              <a:buFont typeface="Calibri"/>
              <a:buChar char="●"/>
            </a:pPr>
            <a:r>
              <a:rPr lang="en" sz="2400">
                <a:latin typeface="Calibri"/>
                <a:ea typeface="Calibri"/>
                <a:cs typeface="Calibri"/>
                <a:sym typeface="Calibri"/>
              </a:rPr>
              <a:t>Be heard</a:t>
            </a:r>
            <a:endParaRPr sz="2400">
              <a:latin typeface="Calibri"/>
              <a:ea typeface="Calibri"/>
              <a:cs typeface="Calibri"/>
              <a:sym typeface="Calibri"/>
            </a:endParaRPr>
          </a:p>
          <a:p>
            <a:pPr marL="285750" lvl="0" indent="-266700" algn="l" rtl="0">
              <a:spcBef>
                <a:spcPts val="0"/>
              </a:spcBef>
              <a:spcAft>
                <a:spcPts val="0"/>
              </a:spcAft>
              <a:buSzPts val="2400"/>
              <a:buFont typeface="Calibri"/>
              <a:buChar char="●"/>
            </a:pPr>
            <a:r>
              <a:rPr lang="en" sz="2400">
                <a:latin typeface="Calibri"/>
                <a:ea typeface="Calibri"/>
                <a:cs typeface="Calibri"/>
                <a:sym typeface="Calibri"/>
              </a:rPr>
              <a:t>Protection of ID </a:t>
            </a:r>
            <a:endParaRPr sz="2400">
              <a:latin typeface="Calibri"/>
              <a:ea typeface="Calibri"/>
              <a:cs typeface="Calibri"/>
              <a:sym typeface="Calibri"/>
            </a:endParaRPr>
          </a:p>
        </p:txBody>
      </p:sp>
      <p:sp>
        <p:nvSpPr>
          <p:cNvPr id="497" name="Google Shape;497;p70"/>
          <p:cNvSpPr txBox="1"/>
          <p:nvPr/>
        </p:nvSpPr>
        <p:spPr>
          <a:xfrm>
            <a:off x="3966025" y="1058850"/>
            <a:ext cx="4474500" cy="3380628"/>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b="1" u="sng" dirty="0">
                <a:latin typeface="Calibri"/>
                <a:ea typeface="Calibri"/>
                <a:cs typeface="Calibri"/>
                <a:sym typeface="Calibri"/>
              </a:rPr>
              <a:t>Consumer Responsibilities</a:t>
            </a:r>
            <a:endParaRPr sz="2400" b="1" u="sng" dirty="0">
              <a:latin typeface="Calibri"/>
              <a:ea typeface="Calibri"/>
              <a:cs typeface="Calibri"/>
              <a:sym typeface="Calibri"/>
            </a:endParaRPr>
          </a:p>
          <a:p>
            <a:pPr marL="285750" lvl="0" indent="-209550" algn="l" rtl="0">
              <a:spcBef>
                <a:spcPts val="0"/>
              </a:spcBef>
              <a:spcAft>
                <a:spcPts val="0"/>
              </a:spcAft>
              <a:buSzPts val="2400"/>
              <a:buFont typeface="Calibri"/>
              <a:buChar char="●"/>
            </a:pPr>
            <a:r>
              <a:rPr lang="en" sz="2400" dirty="0">
                <a:latin typeface="Calibri"/>
                <a:ea typeface="Calibri"/>
                <a:cs typeface="Calibri"/>
                <a:sym typeface="Calibri"/>
              </a:rPr>
              <a:t>Research products/services prior to purchase</a:t>
            </a:r>
            <a:endParaRPr sz="2400" dirty="0">
              <a:latin typeface="Calibri"/>
              <a:ea typeface="Calibri"/>
              <a:cs typeface="Calibri"/>
              <a:sym typeface="Calibri"/>
            </a:endParaRPr>
          </a:p>
          <a:p>
            <a:pPr marL="285750" lvl="0" indent="-209550" algn="l" rtl="0">
              <a:spcBef>
                <a:spcPts val="0"/>
              </a:spcBef>
              <a:spcAft>
                <a:spcPts val="0"/>
              </a:spcAft>
              <a:buSzPts val="2400"/>
              <a:buFont typeface="Calibri"/>
              <a:buChar char="●"/>
            </a:pPr>
            <a:r>
              <a:rPr lang="en" sz="2400" dirty="0">
                <a:latin typeface="Calibri"/>
                <a:ea typeface="Calibri"/>
                <a:cs typeface="Calibri"/>
                <a:sym typeface="Calibri"/>
              </a:rPr>
              <a:t>Check providers’ qualifications</a:t>
            </a:r>
            <a:endParaRPr sz="2400" dirty="0">
              <a:latin typeface="Calibri"/>
              <a:ea typeface="Calibri"/>
              <a:cs typeface="Calibri"/>
              <a:sym typeface="Calibri"/>
            </a:endParaRPr>
          </a:p>
          <a:p>
            <a:pPr marL="285750" lvl="0" indent="-209550" algn="l" rtl="0">
              <a:spcBef>
                <a:spcPts val="0"/>
              </a:spcBef>
              <a:spcAft>
                <a:spcPts val="0"/>
              </a:spcAft>
              <a:buSzPts val="2400"/>
              <a:buFont typeface="Calibri"/>
              <a:buChar char="●"/>
            </a:pPr>
            <a:r>
              <a:rPr lang="en" sz="2400" dirty="0">
                <a:latin typeface="Calibri"/>
                <a:ea typeface="Calibri"/>
                <a:cs typeface="Calibri"/>
                <a:sym typeface="Calibri"/>
              </a:rPr>
              <a:t>Read &amp; follow product instructions</a:t>
            </a:r>
            <a:endParaRPr sz="2400" dirty="0">
              <a:latin typeface="Calibri"/>
              <a:ea typeface="Calibri"/>
              <a:cs typeface="Calibri"/>
              <a:sym typeface="Calibri"/>
            </a:endParaRPr>
          </a:p>
          <a:p>
            <a:pPr marL="285750" lvl="0" indent="-209550" algn="l" rtl="0">
              <a:spcBef>
                <a:spcPts val="0"/>
              </a:spcBef>
              <a:spcAft>
                <a:spcPts val="0"/>
              </a:spcAft>
              <a:buSzPts val="2400"/>
              <a:buFont typeface="Calibri"/>
              <a:buChar char="●"/>
            </a:pPr>
            <a:r>
              <a:rPr lang="en" sz="2400" dirty="0">
                <a:latin typeface="Calibri"/>
                <a:ea typeface="Calibri"/>
                <a:cs typeface="Calibri"/>
                <a:sym typeface="Calibri"/>
              </a:rPr>
              <a:t>Understand your rights</a:t>
            </a:r>
            <a:endParaRPr sz="2400" dirty="0">
              <a:latin typeface="Calibri"/>
              <a:ea typeface="Calibri"/>
              <a:cs typeface="Calibri"/>
              <a:sym typeface="Calibri"/>
            </a:endParaRPr>
          </a:p>
          <a:p>
            <a:pPr marL="285750" lvl="0" indent="-209550" algn="l" rtl="0">
              <a:spcBef>
                <a:spcPts val="0"/>
              </a:spcBef>
              <a:spcAft>
                <a:spcPts val="0"/>
              </a:spcAft>
              <a:buSzPts val="2400"/>
              <a:buFont typeface="Calibri"/>
              <a:buChar char="●"/>
            </a:pPr>
            <a:r>
              <a:rPr lang="en" sz="2400" dirty="0">
                <a:latin typeface="Calibri"/>
                <a:ea typeface="Calibri"/>
                <a:cs typeface="Calibri"/>
                <a:sym typeface="Calibri"/>
              </a:rPr>
              <a:t>Protect your information</a:t>
            </a:r>
            <a:endParaRPr sz="24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1"/>
          <p:cNvSpPr txBox="1">
            <a:spLocks noGrp="1"/>
          </p:cNvSpPr>
          <p:nvPr>
            <p:ph type="title"/>
          </p:nvPr>
        </p:nvSpPr>
        <p:spPr>
          <a:xfrm>
            <a:off x="236100" y="248650"/>
            <a:ext cx="6018000" cy="4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Consumer Rights &amp; ID Theft: Core Content</a:t>
            </a:r>
            <a:endParaRPr/>
          </a:p>
        </p:txBody>
      </p:sp>
      <p:sp>
        <p:nvSpPr>
          <p:cNvPr id="504" name="Google Shape;504;p71"/>
          <p:cNvSpPr txBox="1">
            <a:spLocks noGrp="1"/>
          </p:cNvSpPr>
          <p:nvPr>
            <p:ph type="body" idx="1"/>
          </p:nvPr>
        </p:nvSpPr>
        <p:spPr>
          <a:xfrm>
            <a:off x="880950" y="975600"/>
            <a:ext cx="5219400" cy="31923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rgbClr val="000000"/>
                </a:solidFill>
              </a:rPr>
              <a:t>Consumer Protection Legislation</a:t>
            </a:r>
            <a:endParaRPr sz="1800" u="sng">
              <a:solidFill>
                <a:srgbClr val="000000"/>
              </a:solidFill>
            </a:endParaRPr>
          </a:p>
          <a:p>
            <a:pPr marL="457200" lvl="0" indent="-342900" algn="l" rtl="0">
              <a:spcBef>
                <a:spcPts val="1600"/>
              </a:spcBef>
              <a:spcAft>
                <a:spcPts val="0"/>
              </a:spcAft>
              <a:buClr>
                <a:srgbClr val="000000"/>
              </a:buClr>
              <a:buSzPts val="1800"/>
              <a:buChar char="●"/>
            </a:pPr>
            <a:r>
              <a:rPr lang="en" sz="1800">
                <a:solidFill>
                  <a:srgbClr val="000000"/>
                </a:solidFill>
              </a:rPr>
              <a:t>Consumer Credit Protection Act (CCPA)</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Truth in Lending Act (TILA)</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Fair Credit Reporting Act (FCRA)</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Fair Debt Collection Protection Act (FDCPA)</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Truth in Savings Act (TISA)</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Fair Packaging and Labeling Act (FPLA)</a:t>
            </a:r>
            <a:endParaRPr sz="1800">
              <a:solidFill>
                <a:srgbClr val="000000"/>
              </a:solidFill>
            </a:endParaRPr>
          </a:p>
          <a:p>
            <a:pPr marL="0" lvl="0" indent="0" algn="ctr" rtl="0">
              <a:spcBef>
                <a:spcPts val="1600"/>
              </a:spcBef>
              <a:spcAft>
                <a:spcPts val="1600"/>
              </a:spcAft>
              <a:buNone/>
            </a:pPr>
            <a:r>
              <a:rPr lang="en" sz="1800" i="1">
                <a:solidFill>
                  <a:srgbClr val="FF0000"/>
                </a:solidFill>
              </a:rPr>
              <a:t>See handout.</a:t>
            </a:r>
            <a:endParaRPr sz="1800" i="1">
              <a:solidFill>
                <a:srgbClr val="FF0000"/>
              </a:solidFill>
            </a:endParaRPr>
          </a:p>
        </p:txBody>
      </p:sp>
      <p:pic>
        <p:nvPicPr>
          <p:cNvPr id="505" name="Google Shape;505;p71" descr="Image result for consumer legislation"/>
          <p:cNvPicPr preferRelativeResize="0"/>
          <p:nvPr/>
        </p:nvPicPr>
        <p:blipFill rotWithShape="1">
          <a:blip r:embed="rId3">
            <a:alphaModFix/>
          </a:blip>
          <a:srcRect/>
          <a:stretch/>
        </p:blipFill>
        <p:spPr>
          <a:xfrm>
            <a:off x="6150550" y="1705025"/>
            <a:ext cx="2778600" cy="1562950"/>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2"/>
          <p:cNvSpPr txBox="1">
            <a:spLocks noGrp="1"/>
          </p:cNvSpPr>
          <p:nvPr>
            <p:ph type="title"/>
          </p:nvPr>
        </p:nvSpPr>
        <p:spPr>
          <a:xfrm>
            <a:off x="817798" y="326675"/>
            <a:ext cx="2646000" cy="1076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400" b="1"/>
              <a:t>Recent Violations	</a:t>
            </a:r>
            <a:endParaRPr sz="2400" b="1"/>
          </a:p>
        </p:txBody>
      </p:sp>
      <p:sp>
        <p:nvSpPr>
          <p:cNvPr id="513" name="Google Shape;513;p72"/>
          <p:cNvSpPr txBox="1">
            <a:spLocks noGrp="1"/>
          </p:cNvSpPr>
          <p:nvPr>
            <p:ph type="body" idx="4294967295"/>
          </p:nvPr>
        </p:nvSpPr>
        <p:spPr>
          <a:xfrm>
            <a:off x="817800" y="1290925"/>
            <a:ext cx="5948400" cy="3440100"/>
          </a:xfrm>
          <a:prstGeom prst="rect">
            <a:avLst/>
          </a:prstGeom>
          <a:noFill/>
          <a:ln>
            <a:noFill/>
          </a:ln>
        </p:spPr>
        <p:txBody>
          <a:bodyPr spcFirstLastPara="1" wrap="square" lIns="68575" tIns="34275" rIns="68575" bIns="34275" anchor="t" anchorCtr="0">
            <a:noAutofit/>
          </a:bodyPr>
          <a:lstStyle/>
          <a:p>
            <a:pPr marL="177800" lvl="0" indent="-152400" algn="l" rtl="0">
              <a:lnSpc>
                <a:spcPct val="90000"/>
              </a:lnSpc>
              <a:spcBef>
                <a:spcPts val="0"/>
              </a:spcBef>
              <a:spcAft>
                <a:spcPts val="0"/>
              </a:spcAft>
              <a:buClr>
                <a:schemeClr val="dk1"/>
              </a:buClr>
              <a:buSzPts val="1800"/>
              <a:buChar char="●"/>
            </a:pPr>
            <a:r>
              <a:rPr lang="en" sz="1800"/>
              <a:t>2014 – </a:t>
            </a:r>
            <a:r>
              <a:rPr lang="en" sz="1800" b="1"/>
              <a:t>ATT</a:t>
            </a:r>
            <a:r>
              <a:rPr lang="en" sz="1800"/>
              <a:t> and false advertising</a:t>
            </a:r>
            <a:endParaRPr sz="1800"/>
          </a:p>
          <a:p>
            <a:pPr marL="177800" lvl="0" indent="-152400" algn="l" rtl="0">
              <a:lnSpc>
                <a:spcPct val="90000"/>
              </a:lnSpc>
              <a:spcBef>
                <a:spcPts val="800"/>
              </a:spcBef>
              <a:spcAft>
                <a:spcPts val="0"/>
              </a:spcAft>
              <a:buClr>
                <a:schemeClr val="dk1"/>
              </a:buClr>
              <a:buSzPts val="1800"/>
              <a:buChar char="●"/>
            </a:pPr>
            <a:r>
              <a:rPr lang="en" sz="1800"/>
              <a:t>2017 – </a:t>
            </a:r>
            <a:r>
              <a:rPr lang="en" sz="1800" b="1"/>
              <a:t>Lenovo</a:t>
            </a:r>
            <a:r>
              <a:rPr lang="en" sz="1800"/>
              <a:t> installing bloatware</a:t>
            </a:r>
            <a:endParaRPr sz="1800"/>
          </a:p>
          <a:p>
            <a:pPr marL="177800" lvl="0" indent="-152400" algn="l" rtl="0">
              <a:lnSpc>
                <a:spcPct val="90000"/>
              </a:lnSpc>
              <a:spcBef>
                <a:spcPts val="800"/>
              </a:spcBef>
              <a:spcAft>
                <a:spcPts val="0"/>
              </a:spcAft>
              <a:buClr>
                <a:schemeClr val="dk1"/>
              </a:buClr>
              <a:buSzPts val="1800"/>
              <a:buChar char="●"/>
            </a:pPr>
            <a:r>
              <a:rPr lang="en" sz="1800"/>
              <a:t>2012 – </a:t>
            </a:r>
            <a:r>
              <a:rPr lang="en" sz="1800" b="1"/>
              <a:t>DISH Network </a:t>
            </a:r>
            <a:r>
              <a:rPr lang="en" sz="1800"/>
              <a:t>telemarketing</a:t>
            </a:r>
            <a:endParaRPr sz="1800"/>
          </a:p>
          <a:p>
            <a:pPr marL="177800" lvl="0" indent="-152400" algn="l" rtl="0">
              <a:lnSpc>
                <a:spcPct val="90000"/>
              </a:lnSpc>
              <a:spcBef>
                <a:spcPts val="800"/>
              </a:spcBef>
              <a:spcAft>
                <a:spcPts val="0"/>
              </a:spcAft>
              <a:buClr>
                <a:schemeClr val="dk1"/>
              </a:buClr>
              <a:buSzPts val="1800"/>
              <a:buChar char="●"/>
            </a:pPr>
            <a:r>
              <a:rPr lang="en" sz="1800"/>
              <a:t>2016 – </a:t>
            </a:r>
            <a:r>
              <a:rPr lang="en" sz="1800" b="1"/>
              <a:t>DeVry's</a:t>
            </a:r>
            <a:r>
              <a:rPr lang="en" sz="1800"/>
              <a:t> deceptive job placements</a:t>
            </a:r>
            <a:endParaRPr sz="1800"/>
          </a:p>
          <a:p>
            <a:pPr marL="177800" lvl="0" indent="-152400" algn="l" rtl="0">
              <a:lnSpc>
                <a:spcPct val="90000"/>
              </a:lnSpc>
              <a:spcBef>
                <a:spcPts val="800"/>
              </a:spcBef>
              <a:spcAft>
                <a:spcPts val="0"/>
              </a:spcAft>
              <a:buClr>
                <a:schemeClr val="dk1"/>
              </a:buClr>
              <a:buSzPts val="1800"/>
              <a:buChar char="●"/>
            </a:pPr>
            <a:r>
              <a:rPr lang="en" sz="1800"/>
              <a:t>2017 – </a:t>
            </a:r>
            <a:r>
              <a:rPr lang="en" sz="1800" b="1"/>
              <a:t>VW</a:t>
            </a:r>
            <a:r>
              <a:rPr lang="en" sz="1800"/>
              <a:t> high gas mileage</a:t>
            </a:r>
            <a:endParaRPr sz="1800"/>
          </a:p>
          <a:p>
            <a:pPr marL="177800" lvl="0" indent="-152400" algn="l" rtl="0">
              <a:lnSpc>
                <a:spcPct val="90000"/>
              </a:lnSpc>
              <a:spcBef>
                <a:spcPts val="800"/>
              </a:spcBef>
              <a:spcAft>
                <a:spcPts val="0"/>
              </a:spcAft>
              <a:buClr>
                <a:schemeClr val="dk1"/>
              </a:buClr>
              <a:buSzPts val="1800"/>
              <a:buChar char="●"/>
            </a:pPr>
            <a:r>
              <a:rPr lang="en" sz="1800"/>
              <a:t>2017/2018 – </a:t>
            </a:r>
            <a:r>
              <a:rPr lang="en" sz="1800" b="1"/>
              <a:t>Uber’s</a:t>
            </a:r>
            <a:r>
              <a:rPr lang="en" sz="1800"/>
              <a:t> promise of income and data breach</a:t>
            </a:r>
            <a:endParaRPr sz="1800"/>
          </a:p>
          <a:p>
            <a:pPr marL="177800" lvl="0" indent="-152400" algn="l" rtl="0">
              <a:lnSpc>
                <a:spcPct val="90000"/>
              </a:lnSpc>
              <a:spcBef>
                <a:spcPts val="800"/>
              </a:spcBef>
              <a:spcAft>
                <a:spcPts val="0"/>
              </a:spcAft>
              <a:buClr>
                <a:schemeClr val="dk1"/>
              </a:buClr>
              <a:buSzPts val="1800"/>
              <a:buChar char="●"/>
            </a:pPr>
            <a:r>
              <a:rPr lang="en" sz="1800"/>
              <a:t>2017 – </a:t>
            </a:r>
            <a:r>
              <a:rPr lang="en" sz="1800" b="1"/>
              <a:t>Equifax’s</a:t>
            </a:r>
            <a:r>
              <a:rPr lang="en" sz="1800"/>
              <a:t> breach of data </a:t>
            </a:r>
            <a:endParaRPr sz="1800"/>
          </a:p>
          <a:p>
            <a:pPr marL="0" lvl="0" indent="171450" algn="l" rtl="0">
              <a:lnSpc>
                <a:spcPct val="90000"/>
              </a:lnSpc>
              <a:spcBef>
                <a:spcPts val="800"/>
              </a:spcBef>
              <a:spcAft>
                <a:spcPts val="0"/>
              </a:spcAft>
              <a:buNone/>
            </a:pPr>
            <a:r>
              <a:rPr lang="en" sz="1800"/>
              <a:t>2019 - </a:t>
            </a:r>
            <a:r>
              <a:rPr lang="en" sz="1800" b="1"/>
              <a:t>ARCO/BP</a:t>
            </a:r>
            <a:r>
              <a:rPr lang="en" sz="1800"/>
              <a:t> failure to disclose fees </a:t>
            </a:r>
            <a:endParaRPr sz="1800"/>
          </a:p>
          <a:p>
            <a:pPr marL="0" lvl="0" indent="0" algn="ctr" rtl="0">
              <a:spcBef>
                <a:spcPts val="0"/>
              </a:spcBef>
              <a:spcAft>
                <a:spcPts val="0"/>
              </a:spcAft>
              <a:buNone/>
            </a:pPr>
            <a:r>
              <a:rPr lang="en" sz="1800" i="1">
                <a:solidFill>
                  <a:srgbClr val="FF0000"/>
                </a:solidFill>
              </a:rPr>
              <a:t/>
            </a:r>
            <a:br>
              <a:rPr lang="en" sz="1800" i="1">
                <a:solidFill>
                  <a:srgbClr val="FF0000"/>
                </a:solidFill>
              </a:rPr>
            </a:br>
            <a:r>
              <a:rPr lang="en" sz="1800" i="1">
                <a:solidFill>
                  <a:srgbClr val="FF0000"/>
                </a:solidFill>
              </a:rPr>
              <a:t>See handout.</a:t>
            </a:r>
            <a:endParaRPr sz="1800"/>
          </a:p>
          <a:p>
            <a:pPr marL="177800" lvl="0" indent="-38100" algn="l" rtl="0">
              <a:lnSpc>
                <a:spcPct val="90000"/>
              </a:lnSpc>
              <a:spcBef>
                <a:spcPts val="1600"/>
              </a:spcBef>
              <a:spcAft>
                <a:spcPts val="1600"/>
              </a:spcAft>
              <a:buClr>
                <a:schemeClr val="dk1"/>
              </a:buClr>
              <a:buSzPts val="2100"/>
              <a:buNone/>
            </a:pPr>
            <a:endParaRPr sz="1800"/>
          </a:p>
        </p:txBody>
      </p:sp>
      <p:pic>
        <p:nvPicPr>
          <p:cNvPr id="514" name="Google Shape;514;p72" descr="Image result for violation"/>
          <p:cNvPicPr preferRelativeResize="0"/>
          <p:nvPr/>
        </p:nvPicPr>
        <p:blipFill rotWithShape="1">
          <a:blip r:embed="rId3">
            <a:alphaModFix/>
          </a:blip>
          <a:srcRect/>
          <a:stretch/>
        </p:blipFill>
        <p:spPr>
          <a:xfrm>
            <a:off x="7154573" y="1771538"/>
            <a:ext cx="1600425" cy="160042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1"/>
          <p:cNvPicPr preferRelativeResize="0"/>
          <p:nvPr/>
        </p:nvPicPr>
        <p:blipFill>
          <a:blip r:embed="rId3">
            <a:alphaModFix/>
          </a:blip>
          <a:stretch>
            <a:fillRect/>
          </a:stretch>
        </p:blipFill>
        <p:spPr>
          <a:xfrm>
            <a:off x="1164000" y="589138"/>
            <a:ext cx="7049301" cy="3965225"/>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3"/>
          <p:cNvSpPr txBox="1">
            <a:spLocks noGrp="1"/>
          </p:cNvSpPr>
          <p:nvPr>
            <p:ph type="title"/>
          </p:nvPr>
        </p:nvSpPr>
        <p:spPr>
          <a:xfrm>
            <a:off x="236100" y="248650"/>
            <a:ext cx="6018000" cy="4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Consumer Rights &amp; ID Theft: Core Content</a:t>
            </a:r>
            <a:endParaRPr/>
          </a:p>
        </p:txBody>
      </p:sp>
      <p:sp>
        <p:nvSpPr>
          <p:cNvPr id="521" name="Google Shape;521;p73"/>
          <p:cNvSpPr txBox="1"/>
          <p:nvPr/>
        </p:nvSpPr>
        <p:spPr>
          <a:xfrm>
            <a:off x="596750" y="956700"/>
            <a:ext cx="7748400" cy="3713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Calibri"/>
                <a:ea typeface="Calibri"/>
                <a:cs typeface="Calibri"/>
                <a:sym typeface="Calibri"/>
              </a:rPr>
              <a:t>ID Theft Prevention</a:t>
            </a:r>
            <a:endParaRPr b="1" u="sng">
              <a:latin typeface="Calibri"/>
              <a:ea typeface="Calibri"/>
              <a:cs typeface="Calibri"/>
              <a:sym typeface="Calibri"/>
            </a:endParaRPr>
          </a:p>
          <a:p>
            <a:pPr marL="457200" lvl="0" indent="-317500" algn="l" rtl="0">
              <a:lnSpc>
                <a:spcPct val="115000"/>
              </a:lnSpc>
              <a:spcBef>
                <a:spcPts val="0"/>
              </a:spcBef>
              <a:spcAft>
                <a:spcPts val="0"/>
              </a:spcAft>
              <a:buClr>
                <a:schemeClr val="dk2"/>
              </a:buClr>
              <a:buSzPts val="1400"/>
              <a:buFont typeface="Calibri"/>
              <a:buChar char="●"/>
            </a:pPr>
            <a:r>
              <a:rPr lang="en" b="1">
                <a:solidFill>
                  <a:schemeClr val="dk2"/>
                </a:solidFill>
                <a:latin typeface="Calibri"/>
                <a:ea typeface="Calibri"/>
                <a:cs typeface="Calibri"/>
                <a:sym typeface="Calibri"/>
              </a:rPr>
              <a:t>Keep your debit, credit, and benefit cards in a wallet.</a:t>
            </a:r>
            <a:r>
              <a:rPr lang="en">
                <a:solidFill>
                  <a:schemeClr val="dk2"/>
                </a:solidFill>
                <a:latin typeface="Calibri"/>
                <a:ea typeface="Calibri"/>
                <a:cs typeface="Calibri"/>
                <a:sym typeface="Calibri"/>
              </a:rPr>
              <a:t> Cancel immediately if lost.</a:t>
            </a:r>
            <a:endParaRPr>
              <a:solidFill>
                <a:schemeClr val="dk2"/>
              </a:solidFill>
              <a:latin typeface="Calibri"/>
              <a:ea typeface="Calibri"/>
              <a:cs typeface="Calibri"/>
              <a:sym typeface="Calibri"/>
            </a:endParaRPr>
          </a:p>
          <a:p>
            <a:pPr marL="457200" lvl="0" indent="-317500" algn="l" rtl="0">
              <a:lnSpc>
                <a:spcPct val="115000"/>
              </a:lnSpc>
              <a:spcBef>
                <a:spcPts val="0"/>
              </a:spcBef>
              <a:spcAft>
                <a:spcPts val="0"/>
              </a:spcAft>
              <a:buClr>
                <a:schemeClr val="dk2"/>
              </a:buClr>
              <a:buSzPts val="1400"/>
              <a:buFont typeface="Calibri"/>
              <a:buChar char="●"/>
            </a:pPr>
            <a:r>
              <a:rPr lang="en" b="1">
                <a:solidFill>
                  <a:schemeClr val="dk2"/>
                </a:solidFill>
                <a:latin typeface="Calibri"/>
                <a:ea typeface="Calibri"/>
                <a:cs typeface="Calibri"/>
                <a:sym typeface="Calibri"/>
              </a:rPr>
              <a:t>Do not share any of your PINs with others.</a:t>
            </a:r>
            <a:r>
              <a:rPr lang="en">
                <a:solidFill>
                  <a:schemeClr val="dk2"/>
                </a:solidFill>
                <a:latin typeface="Calibri"/>
                <a:ea typeface="Calibri"/>
                <a:cs typeface="Calibri"/>
                <a:sym typeface="Calibri"/>
              </a:rPr>
              <a:t> Cover the ATM when you type your PIN.</a:t>
            </a:r>
            <a:endParaRPr>
              <a:solidFill>
                <a:schemeClr val="dk2"/>
              </a:solidFill>
              <a:latin typeface="Calibri"/>
              <a:ea typeface="Calibri"/>
              <a:cs typeface="Calibri"/>
              <a:sym typeface="Calibri"/>
            </a:endParaRPr>
          </a:p>
          <a:p>
            <a:pPr marL="457200" lvl="0" indent="-317500" algn="l" rtl="0">
              <a:lnSpc>
                <a:spcPct val="115000"/>
              </a:lnSpc>
              <a:spcBef>
                <a:spcPts val="0"/>
              </a:spcBef>
              <a:spcAft>
                <a:spcPts val="0"/>
              </a:spcAft>
              <a:buClr>
                <a:schemeClr val="dk2"/>
              </a:buClr>
              <a:buSzPts val="1400"/>
              <a:buFont typeface="Calibri"/>
              <a:buChar char="●"/>
            </a:pPr>
            <a:r>
              <a:rPr lang="en" b="1">
                <a:solidFill>
                  <a:schemeClr val="dk2"/>
                </a:solidFill>
                <a:latin typeface="Calibri"/>
                <a:ea typeface="Calibri"/>
                <a:cs typeface="Calibri"/>
                <a:sym typeface="Calibri"/>
              </a:rPr>
              <a:t>DO NOT share your Social Security number with others.</a:t>
            </a:r>
            <a:r>
              <a:rPr lang="en">
                <a:solidFill>
                  <a:schemeClr val="dk2"/>
                </a:solidFill>
                <a:latin typeface="Calibri"/>
                <a:ea typeface="Calibri"/>
                <a:cs typeface="Calibri"/>
                <a:sym typeface="Calibri"/>
              </a:rPr>
              <a:t> Leave SSN card at home &amp; memorize.</a:t>
            </a:r>
            <a:endParaRPr>
              <a:solidFill>
                <a:schemeClr val="dk2"/>
              </a:solidFill>
              <a:latin typeface="Calibri"/>
              <a:ea typeface="Calibri"/>
              <a:cs typeface="Calibri"/>
              <a:sym typeface="Calibri"/>
            </a:endParaRPr>
          </a:p>
          <a:p>
            <a:pPr marL="457200" lvl="0" indent="-317500" algn="l" rtl="0">
              <a:lnSpc>
                <a:spcPct val="115000"/>
              </a:lnSpc>
              <a:spcBef>
                <a:spcPts val="0"/>
              </a:spcBef>
              <a:spcAft>
                <a:spcPts val="0"/>
              </a:spcAft>
              <a:buClr>
                <a:schemeClr val="dk2"/>
              </a:buClr>
              <a:buSzPts val="1400"/>
              <a:buFont typeface="Calibri"/>
              <a:buChar char="●"/>
            </a:pPr>
            <a:r>
              <a:rPr lang="en" b="1">
                <a:solidFill>
                  <a:schemeClr val="dk2"/>
                </a:solidFill>
                <a:latin typeface="Calibri"/>
                <a:ea typeface="Calibri"/>
                <a:cs typeface="Calibri"/>
                <a:sym typeface="Calibri"/>
              </a:rPr>
              <a:t>Shred </a:t>
            </a:r>
            <a:r>
              <a:rPr lang="en">
                <a:solidFill>
                  <a:schemeClr val="dk2"/>
                </a:solidFill>
                <a:latin typeface="Calibri"/>
                <a:ea typeface="Calibri"/>
                <a:cs typeface="Calibri"/>
                <a:sym typeface="Calibri"/>
              </a:rPr>
              <a:t>receipts, credit card offers and anything with with personal information before discarding.</a:t>
            </a:r>
            <a:endParaRPr>
              <a:solidFill>
                <a:schemeClr val="dk2"/>
              </a:solidFill>
              <a:latin typeface="Calibri"/>
              <a:ea typeface="Calibri"/>
              <a:cs typeface="Calibri"/>
              <a:sym typeface="Calibri"/>
            </a:endParaRPr>
          </a:p>
          <a:p>
            <a:pPr marL="457200" lvl="0" indent="-317500" algn="l" rtl="0">
              <a:lnSpc>
                <a:spcPct val="115000"/>
              </a:lnSpc>
              <a:spcBef>
                <a:spcPts val="0"/>
              </a:spcBef>
              <a:spcAft>
                <a:spcPts val="0"/>
              </a:spcAft>
              <a:buClr>
                <a:schemeClr val="dk2"/>
              </a:buClr>
              <a:buSzPts val="1400"/>
              <a:buFont typeface="Calibri"/>
              <a:buChar char="●"/>
            </a:pPr>
            <a:r>
              <a:rPr lang="en" b="1">
                <a:solidFill>
                  <a:schemeClr val="dk2"/>
                </a:solidFill>
                <a:latin typeface="Calibri"/>
                <a:ea typeface="Calibri"/>
                <a:cs typeface="Calibri"/>
                <a:sym typeface="Calibri"/>
              </a:rPr>
              <a:t>Do not give financial or personal info through email.</a:t>
            </a:r>
            <a:endParaRPr>
              <a:solidFill>
                <a:schemeClr val="dk2"/>
              </a:solidFill>
              <a:latin typeface="Calibri"/>
              <a:ea typeface="Calibri"/>
              <a:cs typeface="Calibri"/>
              <a:sym typeface="Calibri"/>
            </a:endParaRPr>
          </a:p>
          <a:p>
            <a:pPr marL="457200" lvl="0" indent="-317500" algn="l" rtl="0">
              <a:lnSpc>
                <a:spcPct val="115000"/>
              </a:lnSpc>
              <a:spcBef>
                <a:spcPts val="0"/>
              </a:spcBef>
              <a:spcAft>
                <a:spcPts val="0"/>
              </a:spcAft>
              <a:buClr>
                <a:schemeClr val="dk2"/>
              </a:buClr>
              <a:buSzPts val="1400"/>
              <a:buFont typeface="Calibri"/>
              <a:buChar char="●"/>
            </a:pPr>
            <a:r>
              <a:rPr lang="en" b="1">
                <a:solidFill>
                  <a:schemeClr val="dk2"/>
                </a:solidFill>
                <a:latin typeface="Calibri"/>
                <a:ea typeface="Calibri"/>
                <a:cs typeface="Calibri"/>
                <a:sym typeface="Calibri"/>
              </a:rPr>
              <a:t>Do not reply to, or click on any links in, email about finances.</a:t>
            </a:r>
            <a:endParaRPr b="1">
              <a:solidFill>
                <a:schemeClr val="dk2"/>
              </a:solidFill>
              <a:latin typeface="Calibri"/>
              <a:ea typeface="Calibri"/>
              <a:cs typeface="Calibri"/>
              <a:sym typeface="Calibri"/>
            </a:endParaRPr>
          </a:p>
          <a:p>
            <a:pPr marL="457200" lvl="0" indent="-317500" algn="l" rtl="0">
              <a:lnSpc>
                <a:spcPct val="115000"/>
              </a:lnSpc>
              <a:spcBef>
                <a:spcPts val="0"/>
              </a:spcBef>
              <a:spcAft>
                <a:spcPts val="0"/>
              </a:spcAft>
              <a:buClr>
                <a:schemeClr val="dk2"/>
              </a:buClr>
              <a:buSzPts val="1400"/>
              <a:buFont typeface="Calibri"/>
              <a:buChar char="●"/>
            </a:pPr>
            <a:r>
              <a:rPr lang="en" b="1">
                <a:solidFill>
                  <a:schemeClr val="dk2"/>
                </a:solidFill>
                <a:latin typeface="Calibri"/>
                <a:ea typeface="Calibri"/>
                <a:cs typeface="Calibri"/>
                <a:sym typeface="Calibri"/>
              </a:rPr>
              <a:t>Do not share </a:t>
            </a:r>
            <a:r>
              <a:rPr lang="en">
                <a:solidFill>
                  <a:schemeClr val="dk2"/>
                </a:solidFill>
                <a:latin typeface="Calibri"/>
                <a:ea typeface="Calibri"/>
                <a:cs typeface="Calibri"/>
                <a:sym typeface="Calibri"/>
              </a:rPr>
              <a:t>your online/mobile banking </a:t>
            </a:r>
            <a:r>
              <a:rPr lang="en" b="1">
                <a:solidFill>
                  <a:schemeClr val="dk2"/>
                </a:solidFill>
                <a:latin typeface="Calibri"/>
                <a:ea typeface="Calibri"/>
                <a:cs typeface="Calibri"/>
                <a:sym typeface="Calibri"/>
              </a:rPr>
              <a:t>passwords </a:t>
            </a:r>
            <a:r>
              <a:rPr lang="en">
                <a:solidFill>
                  <a:schemeClr val="dk2"/>
                </a:solidFill>
                <a:latin typeface="Calibri"/>
                <a:ea typeface="Calibri"/>
                <a:cs typeface="Calibri"/>
                <a:sym typeface="Calibri"/>
              </a:rPr>
              <a:t>with others. </a:t>
            </a:r>
            <a:endParaRPr>
              <a:solidFill>
                <a:schemeClr val="dk2"/>
              </a:solidFill>
              <a:latin typeface="Calibri"/>
              <a:ea typeface="Calibri"/>
              <a:cs typeface="Calibri"/>
              <a:sym typeface="Calibri"/>
            </a:endParaRPr>
          </a:p>
          <a:p>
            <a:pPr marL="457200" lvl="0" indent="-317500" algn="l" rtl="0">
              <a:lnSpc>
                <a:spcPct val="115000"/>
              </a:lnSpc>
              <a:spcBef>
                <a:spcPts val="0"/>
              </a:spcBef>
              <a:spcAft>
                <a:spcPts val="0"/>
              </a:spcAft>
              <a:buClr>
                <a:schemeClr val="dk2"/>
              </a:buClr>
              <a:buSzPts val="1400"/>
              <a:buFont typeface="Calibri"/>
              <a:buChar char="●"/>
            </a:pPr>
            <a:r>
              <a:rPr lang="en" b="1">
                <a:solidFill>
                  <a:schemeClr val="dk2"/>
                </a:solidFill>
                <a:latin typeface="Calibri"/>
                <a:ea typeface="Calibri"/>
                <a:cs typeface="Calibri"/>
                <a:sym typeface="Calibri"/>
              </a:rPr>
              <a:t>Keep your phone locked</a:t>
            </a:r>
            <a:r>
              <a:rPr lang="en">
                <a:solidFill>
                  <a:schemeClr val="dk2"/>
                </a:solidFill>
                <a:latin typeface="Calibri"/>
                <a:ea typeface="Calibri"/>
                <a:cs typeface="Calibri"/>
                <a:sym typeface="Calibri"/>
              </a:rPr>
              <a:t> when not in use.</a:t>
            </a:r>
            <a:endParaRPr>
              <a:solidFill>
                <a:schemeClr val="dk2"/>
              </a:solidFill>
              <a:latin typeface="Calibri"/>
              <a:ea typeface="Calibri"/>
              <a:cs typeface="Calibri"/>
              <a:sym typeface="Calibri"/>
            </a:endParaRPr>
          </a:p>
          <a:p>
            <a:pPr marL="457200" lvl="0" indent="-317500" algn="l" rtl="0">
              <a:lnSpc>
                <a:spcPct val="115000"/>
              </a:lnSpc>
              <a:spcBef>
                <a:spcPts val="0"/>
              </a:spcBef>
              <a:spcAft>
                <a:spcPts val="0"/>
              </a:spcAft>
              <a:buClr>
                <a:schemeClr val="dk2"/>
              </a:buClr>
              <a:buSzPts val="1400"/>
              <a:buFont typeface="Calibri"/>
              <a:buChar char="●"/>
            </a:pPr>
            <a:r>
              <a:rPr lang="en" b="1">
                <a:solidFill>
                  <a:schemeClr val="dk2"/>
                </a:solidFill>
                <a:latin typeface="Calibri"/>
                <a:ea typeface="Calibri"/>
                <a:cs typeface="Calibri"/>
                <a:sym typeface="Calibri"/>
              </a:rPr>
              <a:t>Sign the back of all debit and credit cards. </a:t>
            </a:r>
            <a:r>
              <a:rPr lang="en">
                <a:solidFill>
                  <a:schemeClr val="dk2"/>
                </a:solidFill>
                <a:latin typeface="Calibri"/>
                <a:ea typeface="Calibri"/>
                <a:cs typeface="Calibri"/>
                <a:sym typeface="Calibri"/>
              </a:rPr>
              <a:t>Write “check ID” next to signature for </a:t>
            </a:r>
            <a:r>
              <a:rPr lang="en" i="1">
                <a:solidFill>
                  <a:schemeClr val="dk2"/>
                </a:solidFill>
                <a:latin typeface="Calibri"/>
                <a:ea typeface="Calibri"/>
                <a:cs typeface="Calibri"/>
                <a:sym typeface="Calibri"/>
              </a:rPr>
              <a:t>extra</a:t>
            </a:r>
            <a:r>
              <a:rPr lang="en">
                <a:solidFill>
                  <a:schemeClr val="dk2"/>
                </a:solidFill>
                <a:latin typeface="Calibri"/>
                <a:ea typeface="Calibri"/>
                <a:cs typeface="Calibri"/>
                <a:sym typeface="Calibri"/>
              </a:rPr>
              <a:t> security.</a:t>
            </a:r>
            <a:endParaRPr>
              <a:solidFill>
                <a:schemeClr val="dk2"/>
              </a:solidFill>
              <a:latin typeface="Calibri"/>
              <a:ea typeface="Calibri"/>
              <a:cs typeface="Calibri"/>
              <a:sym typeface="Calibri"/>
            </a:endParaRPr>
          </a:p>
          <a:p>
            <a:pPr marL="457200" lvl="0" indent="-317500" algn="l" rtl="0">
              <a:lnSpc>
                <a:spcPct val="115000"/>
              </a:lnSpc>
              <a:spcBef>
                <a:spcPts val="0"/>
              </a:spcBef>
              <a:spcAft>
                <a:spcPts val="0"/>
              </a:spcAft>
              <a:buClr>
                <a:schemeClr val="dk2"/>
              </a:buClr>
              <a:buSzPts val="1400"/>
              <a:buFont typeface="Calibri"/>
              <a:buChar char="●"/>
            </a:pPr>
            <a:r>
              <a:rPr lang="en" b="1">
                <a:solidFill>
                  <a:schemeClr val="dk2"/>
                </a:solidFill>
                <a:latin typeface="Calibri"/>
                <a:ea typeface="Calibri"/>
                <a:cs typeface="Calibri"/>
                <a:sym typeface="Calibri"/>
              </a:rPr>
              <a:t>Request a credit report once every year</a:t>
            </a:r>
            <a:r>
              <a:rPr lang="en">
                <a:solidFill>
                  <a:schemeClr val="dk2"/>
                </a:solidFill>
                <a:latin typeface="Calibri"/>
                <a:ea typeface="Calibri"/>
                <a:cs typeface="Calibri"/>
                <a:sym typeface="Calibri"/>
              </a:rPr>
              <a:t>. Check for unfamiliar accounts. </a:t>
            </a:r>
            <a:endParaRPr sz="1000">
              <a:solidFill>
                <a:schemeClr val="dk2"/>
              </a:solidFill>
              <a:latin typeface="Calibri"/>
              <a:ea typeface="Calibri"/>
              <a:cs typeface="Calibri"/>
              <a:sym typeface="Calibri"/>
            </a:endParaRPr>
          </a:p>
          <a:p>
            <a:pPr marL="457200" lvl="0" indent="-317500" algn="l" rtl="0">
              <a:lnSpc>
                <a:spcPct val="115000"/>
              </a:lnSpc>
              <a:spcBef>
                <a:spcPts val="0"/>
              </a:spcBef>
              <a:spcAft>
                <a:spcPts val="0"/>
              </a:spcAft>
              <a:buClr>
                <a:schemeClr val="dk2"/>
              </a:buClr>
              <a:buSzPts val="1400"/>
              <a:buFont typeface="Calibri"/>
              <a:buChar char="●"/>
            </a:pPr>
            <a:r>
              <a:rPr lang="en">
                <a:solidFill>
                  <a:schemeClr val="dk2"/>
                </a:solidFill>
                <a:latin typeface="Calibri"/>
                <a:ea typeface="Calibri"/>
                <a:cs typeface="Calibri"/>
                <a:sym typeface="Calibri"/>
              </a:rPr>
              <a:t>Beware of special crimes (“scams”) targeting immigrants and refugees. </a:t>
            </a:r>
            <a:endParaRPr>
              <a:solidFill>
                <a:schemeClr val="dk2"/>
              </a:solidFill>
              <a:latin typeface="Calibri"/>
              <a:ea typeface="Calibri"/>
              <a:cs typeface="Calibri"/>
              <a:sym typeface="Calibri"/>
            </a:endParaRPr>
          </a:p>
          <a:p>
            <a:pPr marL="914400" lvl="1" indent="-317500" algn="l" rtl="0">
              <a:lnSpc>
                <a:spcPct val="115000"/>
              </a:lnSpc>
              <a:spcBef>
                <a:spcPts val="0"/>
              </a:spcBef>
              <a:spcAft>
                <a:spcPts val="0"/>
              </a:spcAft>
              <a:buClr>
                <a:schemeClr val="dk2"/>
              </a:buClr>
              <a:buSzPts val="1400"/>
              <a:buFont typeface="Calibri"/>
              <a:buChar char="○"/>
            </a:pPr>
            <a:r>
              <a:rPr lang="en">
                <a:solidFill>
                  <a:schemeClr val="dk2"/>
                </a:solidFill>
                <a:latin typeface="Calibri"/>
                <a:ea typeface="Calibri"/>
                <a:cs typeface="Calibri"/>
                <a:sym typeface="Calibri"/>
              </a:rPr>
              <a:t>Do not give information to anyone by phone or email.</a:t>
            </a:r>
            <a:endParaRPr>
              <a:solidFill>
                <a:schemeClr val="dk2"/>
              </a:solidFill>
              <a:latin typeface="Calibri"/>
              <a:ea typeface="Calibri"/>
              <a:cs typeface="Calibri"/>
              <a:sym typeface="Calibri"/>
            </a:endParaRPr>
          </a:p>
          <a:p>
            <a:pPr marL="914400" lvl="1" indent="-317500" algn="l" rtl="0">
              <a:lnSpc>
                <a:spcPct val="115000"/>
              </a:lnSpc>
              <a:spcBef>
                <a:spcPts val="0"/>
              </a:spcBef>
              <a:spcAft>
                <a:spcPts val="0"/>
              </a:spcAft>
              <a:buClr>
                <a:schemeClr val="dk2"/>
              </a:buClr>
              <a:buSzPts val="1400"/>
              <a:buFont typeface="Calibri"/>
              <a:buChar char="○"/>
            </a:pPr>
            <a:r>
              <a:rPr lang="en">
                <a:solidFill>
                  <a:schemeClr val="dk2"/>
                </a:solidFill>
                <a:latin typeface="Calibri"/>
                <a:ea typeface="Calibri"/>
                <a:cs typeface="Calibri"/>
                <a:sym typeface="Calibri"/>
              </a:rPr>
              <a:t>USCIS/ICE/IRS/police do not ask for money or info by phone.</a:t>
            </a:r>
            <a:endParaRPr>
              <a:solidFill>
                <a:schemeClr val="dk2"/>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4"/>
          <p:cNvSpPr txBox="1"/>
          <p:nvPr/>
        </p:nvSpPr>
        <p:spPr>
          <a:xfrm>
            <a:off x="529350" y="1197400"/>
            <a:ext cx="8085300" cy="3229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dirty="0">
                <a:latin typeface="Calibri"/>
                <a:ea typeface="Calibri"/>
                <a:cs typeface="Calibri"/>
                <a:sym typeface="Calibri"/>
              </a:rPr>
              <a:t>ID Theft Resolution</a:t>
            </a:r>
            <a:endParaRPr sz="1800" b="1" u="sng" dirty="0">
              <a:latin typeface="Calibri"/>
              <a:ea typeface="Calibri"/>
              <a:cs typeface="Calibri"/>
              <a:sym typeface="Calibri"/>
            </a:endParaRPr>
          </a:p>
          <a:p>
            <a:pPr marL="0" lvl="0" indent="0" algn="l" rtl="0">
              <a:spcBef>
                <a:spcPts val="0"/>
              </a:spcBef>
              <a:spcAft>
                <a:spcPts val="0"/>
              </a:spcAft>
              <a:buNone/>
            </a:pPr>
            <a:r>
              <a:rPr lang="en" sz="1800" b="1" dirty="0">
                <a:latin typeface="Calibri"/>
                <a:ea typeface="Calibri"/>
                <a:cs typeface="Calibri"/>
                <a:sym typeface="Calibri"/>
              </a:rPr>
              <a:t>1. Call your financial institution to report fraud as soon as you discover it.</a:t>
            </a:r>
            <a:br>
              <a:rPr lang="en" sz="1800" b="1" dirty="0">
                <a:latin typeface="Calibri"/>
                <a:ea typeface="Calibri"/>
                <a:cs typeface="Calibri"/>
                <a:sym typeface="Calibri"/>
              </a:rPr>
            </a:br>
            <a:r>
              <a:rPr lang="en" sz="1800" b="1" dirty="0">
                <a:latin typeface="Calibri"/>
                <a:ea typeface="Calibri"/>
                <a:cs typeface="Calibri"/>
                <a:sym typeface="Calibri"/>
              </a:rPr>
              <a:t>DO NOT WAIT.</a:t>
            </a:r>
            <a:endParaRPr sz="1800" b="1" dirty="0">
              <a:latin typeface="Calibri"/>
              <a:ea typeface="Calibri"/>
              <a:cs typeface="Calibri"/>
              <a:sym typeface="Calibri"/>
            </a:endParaRPr>
          </a:p>
          <a:p>
            <a:pPr marL="0" lvl="0" indent="0" algn="l" rtl="0">
              <a:spcBef>
                <a:spcPts val="0"/>
              </a:spcBef>
              <a:spcAft>
                <a:spcPts val="0"/>
              </a:spcAft>
              <a:buNone/>
            </a:pPr>
            <a:r>
              <a:rPr lang="en" sz="1800" b="1" dirty="0">
                <a:latin typeface="Calibri"/>
                <a:ea typeface="Calibri"/>
                <a:cs typeface="Calibri"/>
                <a:sym typeface="Calibri"/>
              </a:rPr>
              <a:t>2. Set up a fraud alert or credit freeze.</a:t>
            </a:r>
            <a:br>
              <a:rPr lang="en" sz="1800" b="1" dirty="0">
                <a:latin typeface="Calibri"/>
                <a:ea typeface="Calibri"/>
                <a:cs typeface="Calibri"/>
                <a:sym typeface="Calibri"/>
              </a:rPr>
            </a:br>
            <a:r>
              <a:rPr lang="en" sz="1800" b="1" dirty="0">
                <a:latin typeface="Calibri"/>
                <a:ea typeface="Calibri"/>
                <a:cs typeface="Calibri"/>
                <a:sym typeface="Calibri"/>
              </a:rPr>
              <a:t>3. Complete any required forms for your financial institution. </a:t>
            </a:r>
            <a:endParaRPr sz="1800" b="1" dirty="0">
              <a:latin typeface="Calibri"/>
              <a:ea typeface="Calibri"/>
              <a:cs typeface="Calibri"/>
              <a:sym typeface="Calibri"/>
            </a:endParaRPr>
          </a:p>
          <a:p>
            <a:pPr marL="0" lvl="0" indent="0" algn="l" rtl="0">
              <a:spcBef>
                <a:spcPts val="0"/>
              </a:spcBef>
              <a:spcAft>
                <a:spcPts val="0"/>
              </a:spcAft>
              <a:buNone/>
            </a:pPr>
            <a:r>
              <a:rPr lang="en" sz="1800" b="1" dirty="0">
                <a:latin typeface="Calibri"/>
                <a:ea typeface="Calibri"/>
                <a:cs typeface="Calibri"/>
                <a:sym typeface="Calibri"/>
              </a:rPr>
              <a:t>4. File a report with police. Call the non-emergency police phone number or go to the police station. </a:t>
            </a:r>
            <a:r>
              <a:rPr lang="en" sz="1800" dirty="0">
                <a:latin typeface="Calibri"/>
                <a:ea typeface="Calibri"/>
                <a:cs typeface="Calibri"/>
                <a:sym typeface="Calibri"/>
              </a:rPr>
              <a:t/>
            </a:r>
            <a:br>
              <a:rPr lang="en" sz="1800" dirty="0">
                <a:latin typeface="Calibri"/>
                <a:ea typeface="Calibri"/>
                <a:cs typeface="Calibri"/>
                <a:sym typeface="Calibri"/>
              </a:rPr>
            </a:br>
            <a:endParaRPr sz="1800" dirty="0">
              <a:latin typeface="Calibri"/>
              <a:ea typeface="Calibri"/>
              <a:cs typeface="Calibri"/>
              <a:sym typeface="Calibri"/>
            </a:endParaRPr>
          </a:p>
          <a:p>
            <a:pPr marL="285750" lvl="0" indent="-171450" algn="l" rtl="0">
              <a:spcBef>
                <a:spcPts val="0"/>
              </a:spcBef>
              <a:spcAft>
                <a:spcPts val="0"/>
              </a:spcAft>
              <a:buSzPts val="1800"/>
              <a:buFont typeface="Calibri"/>
              <a:buChar char="●"/>
            </a:pPr>
            <a:r>
              <a:rPr lang="en" sz="1800" dirty="0">
                <a:latin typeface="Calibri"/>
                <a:ea typeface="Calibri"/>
                <a:cs typeface="Calibri"/>
                <a:sym typeface="Calibri"/>
              </a:rPr>
              <a:t>Keep copies of all fraud paperwork for your records. </a:t>
            </a:r>
            <a:endParaRPr sz="1800" dirty="0">
              <a:latin typeface="Calibri"/>
              <a:ea typeface="Calibri"/>
              <a:cs typeface="Calibri"/>
              <a:sym typeface="Calibri"/>
            </a:endParaRPr>
          </a:p>
          <a:p>
            <a:pPr marL="285750" lvl="0" indent="-171450" algn="l" rtl="0">
              <a:spcBef>
                <a:spcPts val="0"/>
              </a:spcBef>
              <a:spcAft>
                <a:spcPts val="0"/>
              </a:spcAft>
              <a:buSzPts val="1800"/>
              <a:buFont typeface="Calibri"/>
              <a:buChar char="●"/>
            </a:pPr>
            <a:r>
              <a:rPr lang="en" sz="1800" dirty="0">
                <a:latin typeface="Calibri"/>
                <a:ea typeface="Calibri"/>
                <a:cs typeface="Calibri"/>
                <a:sym typeface="Calibri"/>
              </a:rPr>
              <a:t>In most cases, if you report theft immediately and do what is required by the bank, money stolen by identity theft will be returned.</a:t>
            </a:r>
            <a:endParaRPr sz="1800" dirty="0">
              <a:latin typeface="Calibri"/>
              <a:ea typeface="Calibri"/>
              <a:cs typeface="Calibri"/>
              <a:sym typeface="Calibri"/>
            </a:endParaRPr>
          </a:p>
        </p:txBody>
      </p:sp>
      <p:sp>
        <p:nvSpPr>
          <p:cNvPr id="528" name="Google Shape;528;p74"/>
          <p:cNvSpPr txBox="1">
            <a:spLocks noGrp="1"/>
          </p:cNvSpPr>
          <p:nvPr>
            <p:ph type="title"/>
          </p:nvPr>
        </p:nvSpPr>
        <p:spPr>
          <a:xfrm>
            <a:off x="236100" y="248650"/>
            <a:ext cx="6018000" cy="4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Consumer Rights &amp; ID Theft: Core Content</a:t>
            </a:r>
            <a:endParaRPr/>
          </a:p>
        </p:txBody>
      </p:sp>
      <p:pic>
        <p:nvPicPr>
          <p:cNvPr id="529" name="Google Shape;529;p74"/>
          <p:cNvPicPr preferRelativeResize="0"/>
          <p:nvPr/>
        </p:nvPicPr>
        <p:blipFill>
          <a:blip r:embed="rId3">
            <a:alphaModFix/>
          </a:blip>
          <a:stretch>
            <a:fillRect/>
          </a:stretch>
        </p:blipFill>
        <p:spPr>
          <a:xfrm>
            <a:off x="6929675" y="1840000"/>
            <a:ext cx="1320775" cy="888025"/>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5"/>
          <p:cNvSpPr txBox="1">
            <a:spLocks noGrp="1"/>
          </p:cNvSpPr>
          <p:nvPr>
            <p:ph type="title"/>
          </p:nvPr>
        </p:nvSpPr>
        <p:spPr>
          <a:xfrm>
            <a:off x="401325" y="384900"/>
            <a:ext cx="6984300" cy="1423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en" sz="1100" b="1"/>
              <a:t>WHADAYATHINK?</a:t>
            </a:r>
            <a:br>
              <a:rPr lang="en" sz="1100" b="1"/>
            </a:br>
            <a:endParaRPr sz="1100" b="1"/>
          </a:p>
          <a:p>
            <a:pPr marL="0" lvl="0" indent="0" algn="ctr" rtl="0">
              <a:lnSpc>
                <a:spcPct val="90000"/>
              </a:lnSpc>
              <a:spcBef>
                <a:spcPts val="0"/>
              </a:spcBef>
              <a:spcAft>
                <a:spcPts val="0"/>
              </a:spcAft>
              <a:buClr>
                <a:schemeClr val="dk1"/>
              </a:buClr>
              <a:buSzPts val="3300"/>
              <a:buFont typeface="Calibri"/>
              <a:buNone/>
            </a:pPr>
            <a:r>
              <a:rPr lang="en" sz="2700"/>
              <a:t>What happened?</a:t>
            </a:r>
            <a:br>
              <a:rPr lang="en" sz="2700"/>
            </a:br>
            <a:r>
              <a:rPr lang="en" sz="2700"/>
              <a:t>How could it be avoided? </a:t>
            </a:r>
            <a:endParaRPr sz="1100"/>
          </a:p>
        </p:txBody>
      </p:sp>
      <p:sp>
        <p:nvSpPr>
          <p:cNvPr id="537" name="Google Shape;537;p75"/>
          <p:cNvSpPr txBox="1">
            <a:spLocks noGrp="1"/>
          </p:cNvSpPr>
          <p:nvPr>
            <p:ph type="body" idx="4294967295"/>
          </p:nvPr>
        </p:nvSpPr>
        <p:spPr>
          <a:xfrm>
            <a:off x="673775" y="1633728"/>
            <a:ext cx="7686600" cy="2200522"/>
          </a:xfrm>
          <a:prstGeom prst="rect">
            <a:avLst/>
          </a:prstGeom>
          <a:noFill/>
          <a:ln>
            <a:noFill/>
          </a:ln>
        </p:spPr>
        <p:txBody>
          <a:bodyPr spcFirstLastPara="1" wrap="square" lIns="68575" tIns="34275" rIns="68575" bIns="34275" anchor="t" anchorCtr="0">
            <a:noAutofit/>
          </a:bodyPr>
          <a:lstStyle/>
          <a:p>
            <a:pPr marL="177800" lvl="0" indent="-165100" algn="l" rtl="0">
              <a:lnSpc>
                <a:spcPct val="90000"/>
              </a:lnSpc>
              <a:spcBef>
                <a:spcPts val="0"/>
              </a:spcBef>
              <a:spcAft>
                <a:spcPts val="0"/>
              </a:spcAft>
              <a:buClr>
                <a:schemeClr val="dk1"/>
              </a:buClr>
              <a:buSzPts val="1800"/>
              <a:buChar char="●"/>
            </a:pPr>
            <a:endParaRPr sz="1800" b="1" dirty="0"/>
          </a:p>
          <a:p>
            <a:pPr marL="177800" lvl="0" indent="-165100" algn="l" rtl="0">
              <a:lnSpc>
                <a:spcPct val="90000"/>
              </a:lnSpc>
              <a:spcBef>
                <a:spcPts val="1600"/>
              </a:spcBef>
              <a:spcAft>
                <a:spcPts val="1600"/>
              </a:spcAft>
              <a:buClr>
                <a:schemeClr val="dk1"/>
              </a:buClr>
              <a:buSzPts val="1800"/>
              <a:buChar char="●"/>
            </a:pPr>
            <a:r>
              <a:rPr lang="en" sz="2400" dirty="0"/>
              <a:t>Kaden received an email asking him to confirm his credit card information.  He clicked on the link and filled in the requested information: name, social security number, credit card number, security code, and expiration date.  When he got his next credit card statement, he discovered many charges he had not made.</a:t>
            </a:r>
            <a:endParaRPr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6"/>
          <p:cNvSpPr txBox="1">
            <a:spLocks noGrp="1"/>
          </p:cNvSpPr>
          <p:nvPr>
            <p:ph type="title"/>
          </p:nvPr>
        </p:nvSpPr>
        <p:spPr>
          <a:xfrm>
            <a:off x="387450" y="437300"/>
            <a:ext cx="5484900" cy="1318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en" sz="1100" b="1"/>
              <a:t>WHADAYATHINK?</a:t>
            </a:r>
            <a:br>
              <a:rPr lang="en" sz="1100" b="1"/>
            </a:br>
            <a:endParaRPr sz="1100" b="1"/>
          </a:p>
          <a:p>
            <a:pPr marL="0" lvl="0" indent="0" algn="ctr" rtl="0">
              <a:lnSpc>
                <a:spcPct val="90000"/>
              </a:lnSpc>
              <a:spcBef>
                <a:spcPts val="0"/>
              </a:spcBef>
              <a:spcAft>
                <a:spcPts val="0"/>
              </a:spcAft>
              <a:buClr>
                <a:schemeClr val="dk1"/>
              </a:buClr>
              <a:buSzPts val="3300"/>
              <a:buFont typeface="Calibri"/>
              <a:buNone/>
            </a:pPr>
            <a:r>
              <a:rPr lang="en" sz="2700"/>
              <a:t>What happened?  </a:t>
            </a:r>
            <a:br>
              <a:rPr lang="en" sz="2700"/>
            </a:br>
            <a:r>
              <a:rPr lang="en" sz="2700"/>
              <a:t>How could it be avoided?</a:t>
            </a:r>
            <a:endParaRPr sz="2700"/>
          </a:p>
        </p:txBody>
      </p:sp>
      <p:sp>
        <p:nvSpPr>
          <p:cNvPr id="545" name="Google Shape;545;p76"/>
          <p:cNvSpPr txBox="1">
            <a:spLocks noGrp="1"/>
          </p:cNvSpPr>
          <p:nvPr>
            <p:ph type="body" idx="4294967295"/>
          </p:nvPr>
        </p:nvSpPr>
        <p:spPr>
          <a:xfrm>
            <a:off x="738850" y="1389888"/>
            <a:ext cx="6933900" cy="2461412"/>
          </a:xfrm>
          <a:prstGeom prst="rect">
            <a:avLst/>
          </a:prstGeom>
          <a:noFill/>
          <a:ln>
            <a:noFill/>
          </a:ln>
        </p:spPr>
        <p:txBody>
          <a:bodyPr spcFirstLastPara="1" wrap="square" lIns="68575" tIns="34275" rIns="68575" bIns="34275" anchor="t" anchorCtr="0">
            <a:noAutofit/>
          </a:bodyPr>
          <a:lstStyle/>
          <a:p>
            <a:pPr marL="177800" lvl="0" indent="-165100" algn="l" rtl="0">
              <a:lnSpc>
                <a:spcPct val="80000"/>
              </a:lnSpc>
              <a:spcBef>
                <a:spcPts val="0"/>
              </a:spcBef>
              <a:spcAft>
                <a:spcPts val="0"/>
              </a:spcAft>
              <a:buClr>
                <a:schemeClr val="dk1"/>
              </a:buClr>
              <a:buSzPts val="1800"/>
              <a:buChar char="●"/>
            </a:pPr>
            <a:endParaRPr sz="1800" b="1" dirty="0"/>
          </a:p>
          <a:p>
            <a:pPr marL="177800" lvl="0" indent="-165100" algn="l" rtl="0">
              <a:lnSpc>
                <a:spcPct val="80000"/>
              </a:lnSpc>
              <a:spcBef>
                <a:spcPts val="1600"/>
              </a:spcBef>
              <a:spcAft>
                <a:spcPts val="1600"/>
              </a:spcAft>
              <a:buClr>
                <a:schemeClr val="dk1"/>
              </a:buClr>
              <a:buSzPts val="1800"/>
              <a:buChar char="●"/>
            </a:pPr>
            <a:r>
              <a:rPr lang="en" sz="2400" dirty="0"/>
              <a:t>Alexis has not received a bill from her credit card company in the mail for three months.  She has been using the card, but has not made any payments since she has not received a statement.  She called the company and discovered there are many more charges to her account and her statement has been mailed out to her “new” address.</a:t>
            </a:r>
            <a:endParaRPr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7"/>
          <p:cNvSpPr txBox="1">
            <a:spLocks noGrp="1"/>
          </p:cNvSpPr>
          <p:nvPr>
            <p:ph type="title"/>
          </p:nvPr>
        </p:nvSpPr>
        <p:spPr>
          <a:xfrm>
            <a:off x="236100" y="248650"/>
            <a:ext cx="8239200" cy="45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Consumer Rights &amp; ID Theft: Discussions / Activities</a:t>
            </a:r>
            <a:endParaRPr sz="2000"/>
          </a:p>
        </p:txBody>
      </p:sp>
      <p:sp>
        <p:nvSpPr>
          <p:cNvPr id="552" name="Google Shape;552;p77"/>
          <p:cNvSpPr txBox="1"/>
          <p:nvPr/>
        </p:nvSpPr>
        <p:spPr>
          <a:xfrm>
            <a:off x="2822775" y="966175"/>
            <a:ext cx="6014700" cy="3362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i="1">
                <a:solidFill>
                  <a:srgbClr val="999999"/>
                </a:solidFill>
                <a:latin typeface="Calibri"/>
                <a:ea typeface="Calibri"/>
                <a:cs typeface="Calibri"/>
                <a:sym typeface="Calibri"/>
              </a:rPr>
              <a:t>Consumer Rights - Prompt:</a:t>
            </a:r>
            <a:endParaRPr sz="1800" b="1" i="1">
              <a:solidFill>
                <a:srgbClr val="999999"/>
              </a:solidFill>
              <a:latin typeface="Calibri"/>
              <a:ea typeface="Calibri"/>
              <a:cs typeface="Calibri"/>
              <a:sym typeface="Calibri"/>
            </a:endParaRPr>
          </a:p>
          <a:p>
            <a:pPr marL="0" lvl="0" indent="0" algn="l" rtl="0">
              <a:spcBef>
                <a:spcPts val="0"/>
              </a:spcBef>
              <a:spcAft>
                <a:spcPts val="0"/>
              </a:spcAft>
              <a:buNone/>
            </a:pPr>
            <a:endParaRPr sz="1800" i="1">
              <a:solidFill>
                <a:srgbClr val="999999"/>
              </a:solidFill>
              <a:latin typeface="Calibri"/>
              <a:ea typeface="Calibri"/>
              <a:cs typeface="Calibri"/>
              <a:sym typeface="Calibri"/>
            </a:endParaRPr>
          </a:p>
          <a:p>
            <a:pPr marL="0" lvl="0" indent="0" algn="l" rtl="0">
              <a:spcBef>
                <a:spcPts val="0"/>
              </a:spcBef>
              <a:spcAft>
                <a:spcPts val="0"/>
              </a:spcAft>
              <a:buNone/>
            </a:pPr>
            <a:r>
              <a:rPr lang="en" sz="1800" b="1">
                <a:latin typeface="Calibri"/>
                <a:ea typeface="Calibri"/>
                <a:cs typeface="Calibri"/>
                <a:sym typeface="Calibri"/>
              </a:rPr>
              <a:t>Have you been treated unfairly? What happened?</a:t>
            </a:r>
            <a:endParaRPr sz="1800" b="1">
              <a:latin typeface="Calibri"/>
              <a:ea typeface="Calibri"/>
              <a:cs typeface="Calibri"/>
              <a:sym typeface="Calibri"/>
            </a:endParaRPr>
          </a:p>
          <a:p>
            <a:pPr marL="0" lvl="0" indent="0" algn="l" rtl="0">
              <a:spcBef>
                <a:spcPts val="0"/>
              </a:spcBef>
              <a:spcAft>
                <a:spcPts val="0"/>
              </a:spcAft>
              <a:buNone/>
            </a:pPr>
            <a:r>
              <a:rPr lang="en" sz="1800" b="1">
                <a:latin typeface="Calibri"/>
                <a:ea typeface="Calibri"/>
                <a:cs typeface="Calibri"/>
                <a:sym typeface="Calibri"/>
              </a:rPr>
              <a:t>Are you concerned you will be treated unfairly in the future?</a:t>
            </a:r>
            <a:endParaRPr sz="1800" b="1">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 sz="1800" b="1">
                <a:latin typeface="Calibri"/>
                <a:ea typeface="Calibri"/>
                <a:cs typeface="Calibri"/>
                <a:sym typeface="Calibri"/>
              </a:rPr>
              <a:t>Which consumer protection act applies to your situation (consider past, present, or future)?</a:t>
            </a:r>
            <a:endParaRPr sz="1800" b="1">
              <a:latin typeface="Calibri"/>
              <a:ea typeface="Calibri"/>
              <a:cs typeface="Calibri"/>
              <a:sym typeface="Calibri"/>
            </a:endParaRPr>
          </a:p>
          <a:p>
            <a:pPr marL="0" lvl="0" indent="0" algn="l" rtl="0">
              <a:spcBef>
                <a:spcPts val="0"/>
              </a:spcBef>
              <a:spcAft>
                <a:spcPts val="0"/>
              </a:spcAft>
              <a:buNone/>
            </a:pPr>
            <a:endParaRPr sz="1800" b="1">
              <a:latin typeface="Calibri"/>
              <a:ea typeface="Calibri"/>
              <a:cs typeface="Calibri"/>
              <a:sym typeface="Calibri"/>
            </a:endParaRPr>
          </a:p>
          <a:p>
            <a:pPr marL="0" lvl="0" indent="0" algn="l" rtl="0">
              <a:spcBef>
                <a:spcPts val="0"/>
              </a:spcBef>
              <a:spcAft>
                <a:spcPts val="0"/>
              </a:spcAft>
              <a:buNone/>
            </a:pPr>
            <a:endParaRPr sz="1800" b="1">
              <a:latin typeface="Calibri"/>
              <a:ea typeface="Calibri"/>
              <a:cs typeface="Calibri"/>
              <a:sym typeface="Calibri"/>
            </a:endParaRPr>
          </a:p>
          <a:p>
            <a:pPr marL="0" lvl="0" indent="0" algn="ctr" rtl="0">
              <a:spcBef>
                <a:spcPts val="0"/>
              </a:spcBef>
              <a:spcAft>
                <a:spcPts val="0"/>
              </a:spcAft>
              <a:buNone/>
            </a:pPr>
            <a:r>
              <a:rPr lang="en" sz="1800" b="1" u="sng">
                <a:latin typeface="Calibri"/>
                <a:ea typeface="Calibri"/>
                <a:cs typeface="Calibri"/>
                <a:sym typeface="Calibri"/>
              </a:rPr>
              <a:t>Which agencies would you contact for assistance?</a:t>
            </a:r>
            <a:endParaRPr sz="1800" b="1" u="sng">
              <a:latin typeface="Calibri"/>
              <a:ea typeface="Calibri"/>
              <a:cs typeface="Calibri"/>
              <a:sym typeface="Calibri"/>
            </a:endParaRPr>
          </a:p>
        </p:txBody>
      </p:sp>
      <p:pic>
        <p:nvPicPr>
          <p:cNvPr id="553" name="Google Shape;553;p77"/>
          <p:cNvPicPr preferRelativeResize="0"/>
          <p:nvPr/>
        </p:nvPicPr>
        <p:blipFill>
          <a:blip r:embed="rId3">
            <a:alphaModFix/>
          </a:blip>
          <a:stretch>
            <a:fillRect/>
          </a:stretch>
        </p:blipFill>
        <p:spPr>
          <a:xfrm>
            <a:off x="369400" y="1842375"/>
            <a:ext cx="2357126" cy="1610300"/>
          </a:xfrm>
          <a:prstGeom prst="rect">
            <a:avLst/>
          </a:prstGeom>
          <a:noFill/>
          <a:ln>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8"/>
          <p:cNvSpPr txBox="1">
            <a:spLocks noGrp="1"/>
          </p:cNvSpPr>
          <p:nvPr>
            <p:ph type="title"/>
          </p:nvPr>
        </p:nvSpPr>
        <p:spPr>
          <a:xfrm>
            <a:off x="236100" y="248650"/>
            <a:ext cx="8239200" cy="45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Consumer Rights &amp; ID Theft: Discussions / Activities</a:t>
            </a:r>
            <a:endParaRPr sz="2000"/>
          </a:p>
        </p:txBody>
      </p:sp>
      <p:sp>
        <p:nvSpPr>
          <p:cNvPr id="560" name="Google Shape;560;p78"/>
          <p:cNvSpPr txBox="1"/>
          <p:nvPr/>
        </p:nvSpPr>
        <p:spPr>
          <a:xfrm>
            <a:off x="844600" y="991100"/>
            <a:ext cx="7335600" cy="3530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i="1">
                <a:solidFill>
                  <a:srgbClr val="999999"/>
                </a:solidFill>
                <a:latin typeface="Calibri"/>
                <a:ea typeface="Calibri"/>
                <a:cs typeface="Calibri"/>
                <a:sym typeface="Calibri"/>
              </a:rPr>
              <a:t>ID Theft - Prompt:</a:t>
            </a:r>
            <a:endParaRPr sz="1800" b="1" i="1">
              <a:solidFill>
                <a:srgbClr val="999999"/>
              </a:solidFill>
              <a:latin typeface="Calibri"/>
              <a:ea typeface="Calibri"/>
              <a:cs typeface="Calibri"/>
              <a:sym typeface="Calibri"/>
            </a:endParaRPr>
          </a:p>
          <a:p>
            <a:pPr marL="0" lvl="0" indent="0" algn="l" rtl="0">
              <a:spcBef>
                <a:spcPts val="0"/>
              </a:spcBef>
              <a:spcAft>
                <a:spcPts val="0"/>
              </a:spcAft>
              <a:buNone/>
            </a:pPr>
            <a:endParaRPr sz="1800" i="1">
              <a:solidFill>
                <a:srgbClr val="999999"/>
              </a:solidFill>
              <a:latin typeface="Calibri"/>
              <a:ea typeface="Calibri"/>
              <a:cs typeface="Calibri"/>
              <a:sym typeface="Calibri"/>
            </a:endParaRPr>
          </a:p>
          <a:p>
            <a:pPr marL="0" lvl="0" indent="0" algn="l" rtl="0">
              <a:spcBef>
                <a:spcPts val="0"/>
              </a:spcBef>
              <a:spcAft>
                <a:spcPts val="0"/>
              </a:spcAft>
              <a:buNone/>
            </a:pPr>
            <a:r>
              <a:rPr lang="en" sz="1800" b="1">
                <a:latin typeface="Calibri"/>
                <a:ea typeface="Calibri"/>
                <a:cs typeface="Calibri"/>
                <a:sym typeface="Calibri"/>
              </a:rPr>
              <a:t>Who has access to your personal / financial information?</a:t>
            </a:r>
            <a:endParaRPr sz="1800" b="1">
              <a:latin typeface="Calibri"/>
              <a:ea typeface="Calibri"/>
              <a:cs typeface="Calibri"/>
              <a:sym typeface="Calibri"/>
            </a:endParaRPr>
          </a:p>
          <a:p>
            <a:pPr marL="0" lvl="0" indent="0" algn="l" rtl="0">
              <a:spcBef>
                <a:spcPts val="0"/>
              </a:spcBef>
              <a:spcAft>
                <a:spcPts val="0"/>
              </a:spcAft>
              <a:buNone/>
            </a:pPr>
            <a:endParaRPr sz="1800" b="1">
              <a:latin typeface="Calibri"/>
              <a:ea typeface="Calibri"/>
              <a:cs typeface="Calibri"/>
              <a:sym typeface="Calibri"/>
            </a:endParaRPr>
          </a:p>
          <a:p>
            <a:pPr marL="0" lvl="0" indent="0" algn="l" rtl="0">
              <a:spcBef>
                <a:spcPts val="0"/>
              </a:spcBef>
              <a:spcAft>
                <a:spcPts val="0"/>
              </a:spcAft>
              <a:buNone/>
            </a:pPr>
            <a:r>
              <a:rPr lang="en" sz="1800" b="1">
                <a:latin typeface="Calibri"/>
                <a:ea typeface="Calibri"/>
                <a:cs typeface="Calibri"/>
                <a:sym typeface="Calibri"/>
              </a:rPr>
              <a:t>Is your information safe?</a:t>
            </a:r>
            <a:endParaRPr sz="1800" b="1">
              <a:latin typeface="Calibri"/>
              <a:ea typeface="Calibri"/>
              <a:cs typeface="Calibri"/>
              <a:sym typeface="Calibri"/>
            </a:endParaRPr>
          </a:p>
          <a:p>
            <a:pPr marL="0" lvl="0" indent="0" algn="l" rtl="0">
              <a:spcBef>
                <a:spcPts val="0"/>
              </a:spcBef>
              <a:spcAft>
                <a:spcPts val="0"/>
              </a:spcAft>
              <a:buNone/>
            </a:pPr>
            <a:endParaRPr sz="1800" b="1">
              <a:latin typeface="Calibri"/>
              <a:ea typeface="Calibri"/>
              <a:cs typeface="Calibri"/>
              <a:sym typeface="Calibri"/>
            </a:endParaRPr>
          </a:p>
          <a:p>
            <a:pPr marL="0" lvl="0" indent="0" algn="l" rtl="0">
              <a:spcBef>
                <a:spcPts val="0"/>
              </a:spcBef>
              <a:spcAft>
                <a:spcPts val="0"/>
              </a:spcAft>
              <a:buNone/>
            </a:pPr>
            <a:r>
              <a:rPr lang="en" sz="1800" b="1">
                <a:latin typeface="Calibri"/>
                <a:ea typeface="Calibri"/>
                <a:cs typeface="Calibri"/>
                <a:sym typeface="Calibri"/>
              </a:rPr>
              <a:t>How is it secured?</a:t>
            </a:r>
            <a:endParaRPr sz="1800" b="1">
              <a:latin typeface="Calibri"/>
              <a:ea typeface="Calibri"/>
              <a:cs typeface="Calibri"/>
              <a:sym typeface="Calibri"/>
            </a:endParaRPr>
          </a:p>
          <a:p>
            <a:pPr marL="0" lvl="0" indent="0" algn="l" rtl="0">
              <a:spcBef>
                <a:spcPts val="0"/>
              </a:spcBef>
              <a:spcAft>
                <a:spcPts val="0"/>
              </a:spcAft>
              <a:buNone/>
            </a:pPr>
            <a:endParaRPr sz="1800" b="1">
              <a:latin typeface="Calibri"/>
              <a:ea typeface="Calibri"/>
              <a:cs typeface="Calibri"/>
              <a:sym typeface="Calibri"/>
            </a:endParaRPr>
          </a:p>
          <a:p>
            <a:pPr marL="0" lvl="0" indent="0" algn="l" rtl="0">
              <a:spcBef>
                <a:spcPts val="0"/>
              </a:spcBef>
              <a:spcAft>
                <a:spcPts val="0"/>
              </a:spcAft>
              <a:buNone/>
            </a:pPr>
            <a:r>
              <a:rPr lang="en" sz="1800" b="1">
                <a:latin typeface="Calibri"/>
                <a:ea typeface="Calibri"/>
                <a:cs typeface="Calibri"/>
                <a:sym typeface="Calibri"/>
              </a:rPr>
              <a:t>How do you know?</a:t>
            </a:r>
            <a:endParaRPr sz="1800" b="1">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ctr" rtl="0">
              <a:spcBef>
                <a:spcPts val="0"/>
              </a:spcBef>
              <a:spcAft>
                <a:spcPts val="0"/>
              </a:spcAft>
              <a:buNone/>
            </a:pPr>
            <a:r>
              <a:rPr lang="en" sz="1800" b="1" u="sng">
                <a:latin typeface="Calibri"/>
                <a:ea typeface="Calibri"/>
                <a:cs typeface="Calibri"/>
                <a:sym typeface="Calibri"/>
              </a:rPr>
              <a:t>What are some things you can do today to protect yourself from ID theft?</a:t>
            </a:r>
            <a:endParaRPr sz="1800" b="1" u="sng">
              <a:latin typeface="Calibri"/>
              <a:ea typeface="Calibri"/>
              <a:cs typeface="Calibri"/>
              <a:sym typeface="Calibri"/>
            </a:endParaRPr>
          </a:p>
        </p:txBody>
      </p:sp>
      <p:pic>
        <p:nvPicPr>
          <p:cNvPr id="561" name="Google Shape;561;p78"/>
          <p:cNvPicPr preferRelativeResize="0"/>
          <p:nvPr/>
        </p:nvPicPr>
        <p:blipFill>
          <a:blip r:embed="rId3">
            <a:alphaModFix/>
          </a:blip>
          <a:stretch>
            <a:fillRect/>
          </a:stretch>
        </p:blipFill>
        <p:spPr>
          <a:xfrm>
            <a:off x="5994025" y="2177325"/>
            <a:ext cx="1536350" cy="1282850"/>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9"/>
          <p:cNvSpPr txBox="1">
            <a:spLocks noGrp="1"/>
          </p:cNvSpPr>
          <p:nvPr>
            <p:ph type="title"/>
          </p:nvPr>
        </p:nvSpPr>
        <p:spPr>
          <a:xfrm>
            <a:off x="236100" y="248650"/>
            <a:ext cx="8239200" cy="45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Consumer Rights &amp; ID Theft: Discussions / Activities</a:t>
            </a:r>
            <a:endParaRPr sz="2000"/>
          </a:p>
        </p:txBody>
      </p:sp>
      <p:sp>
        <p:nvSpPr>
          <p:cNvPr id="568" name="Google Shape;568;p79"/>
          <p:cNvSpPr txBox="1"/>
          <p:nvPr/>
        </p:nvSpPr>
        <p:spPr>
          <a:xfrm>
            <a:off x="1053000" y="1024175"/>
            <a:ext cx="7038000" cy="2582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i="1">
                <a:solidFill>
                  <a:srgbClr val="999999"/>
                </a:solidFill>
                <a:latin typeface="Calibri"/>
                <a:ea typeface="Calibri"/>
                <a:cs typeface="Calibri"/>
                <a:sym typeface="Calibri"/>
              </a:rPr>
              <a:t>Self-Advocacy - Prompt:</a:t>
            </a:r>
            <a:endParaRPr sz="1800" b="1">
              <a:solidFill>
                <a:srgbClr val="999999"/>
              </a:solidFill>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 sz="1800" b="1">
                <a:latin typeface="Calibri"/>
                <a:ea typeface="Calibri"/>
                <a:cs typeface="Calibri"/>
                <a:sym typeface="Calibri"/>
              </a:rPr>
              <a:t>Do you feel comfortable defending your rights? Why / why not?</a:t>
            </a:r>
            <a:endParaRPr sz="1800" b="1">
              <a:latin typeface="Calibri"/>
              <a:ea typeface="Calibri"/>
              <a:cs typeface="Calibri"/>
              <a:sym typeface="Calibri"/>
            </a:endParaRPr>
          </a:p>
          <a:p>
            <a:pPr marL="0" lvl="0" indent="0" algn="l" rtl="0">
              <a:spcBef>
                <a:spcPts val="0"/>
              </a:spcBef>
              <a:spcAft>
                <a:spcPts val="0"/>
              </a:spcAft>
              <a:buNone/>
            </a:pPr>
            <a:endParaRPr sz="1800" b="1">
              <a:latin typeface="Calibri"/>
              <a:ea typeface="Calibri"/>
              <a:cs typeface="Calibri"/>
              <a:sym typeface="Calibri"/>
            </a:endParaRPr>
          </a:p>
          <a:p>
            <a:pPr marL="0" lvl="0" indent="0" algn="l" rtl="0">
              <a:spcBef>
                <a:spcPts val="0"/>
              </a:spcBef>
              <a:spcAft>
                <a:spcPts val="0"/>
              </a:spcAft>
              <a:buNone/>
            </a:pPr>
            <a:r>
              <a:rPr lang="en" sz="1800" b="1">
                <a:latin typeface="Calibri"/>
                <a:ea typeface="Calibri"/>
                <a:cs typeface="Calibri"/>
                <a:sym typeface="Calibri"/>
              </a:rPr>
              <a:t>Are you comfortable dealing with financial institutions and/or government agencies?</a:t>
            </a:r>
            <a:endParaRPr sz="1800" b="1">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ctr" rtl="0">
              <a:spcBef>
                <a:spcPts val="0"/>
              </a:spcBef>
              <a:spcAft>
                <a:spcPts val="0"/>
              </a:spcAft>
              <a:buNone/>
            </a:pPr>
            <a:r>
              <a:rPr lang="en" sz="1800" b="1" u="sng">
                <a:latin typeface="Calibri"/>
                <a:ea typeface="Calibri"/>
                <a:cs typeface="Calibri"/>
                <a:sym typeface="Calibri"/>
              </a:rPr>
              <a:t>How have you overcome your fears in dealing with institutions?</a:t>
            </a:r>
            <a:endParaRPr sz="1800" b="1" u="sng">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0"/>
          <p:cNvSpPr txBox="1">
            <a:spLocks noGrp="1"/>
          </p:cNvSpPr>
          <p:nvPr>
            <p:ph type="title"/>
          </p:nvPr>
        </p:nvSpPr>
        <p:spPr>
          <a:xfrm>
            <a:off x="236100" y="248650"/>
            <a:ext cx="8239200" cy="45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Consumer Rights &amp; ID Theft: Discussions / Activities - Learning Styles</a:t>
            </a:r>
            <a:endParaRPr sz="2000"/>
          </a:p>
        </p:txBody>
      </p:sp>
      <p:sp>
        <p:nvSpPr>
          <p:cNvPr id="575" name="Google Shape;575;p80"/>
          <p:cNvSpPr txBox="1">
            <a:spLocks noGrp="1"/>
          </p:cNvSpPr>
          <p:nvPr>
            <p:ph type="body" idx="1"/>
          </p:nvPr>
        </p:nvSpPr>
        <p:spPr>
          <a:xfrm>
            <a:off x="407500" y="885075"/>
            <a:ext cx="3978300" cy="3798300"/>
          </a:xfrm>
          <a:prstGeom prst="rect">
            <a:avLst/>
          </a:prstGeom>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400" b="1" i="1" dirty="0">
                <a:solidFill>
                  <a:srgbClr val="666666"/>
                </a:solidFill>
              </a:rPr>
              <a:t>DOER</a:t>
            </a:r>
            <a:r>
              <a:rPr lang="en" sz="1400" i="1" dirty="0">
                <a:solidFill>
                  <a:srgbClr val="666666"/>
                </a:solidFill>
              </a:rPr>
              <a:t>: Likes to be actively involved in the learning process, wants to know how s/he will apply learning in the real world, likes information presented clearly and concisely.</a:t>
            </a:r>
            <a:endParaRPr sz="1400" i="1" dirty="0">
              <a:solidFill>
                <a:srgbClr val="666666"/>
              </a:solidFill>
            </a:endParaRPr>
          </a:p>
          <a:p>
            <a:pPr marL="0" lvl="0" indent="0" algn="l" rtl="0">
              <a:spcBef>
                <a:spcPts val="1200"/>
              </a:spcBef>
              <a:spcAft>
                <a:spcPts val="0"/>
              </a:spcAft>
              <a:buNone/>
            </a:pPr>
            <a:r>
              <a:rPr lang="en" sz="1400" b="1" i="1" dirty="0">
                <a:solidFill>
                  <a:srgbClr val="666666"/>
                </a:solidFill>
              </a:rPr>
              <a:t>FEELER</a:t>
            </a:r>
            <a:r>
              <a:rPr lang="en" sz="1400" i="1" dirty="0">
                <a:solidFill>
                  <a:srgbClr val="666666"/>
                </a:solidFill>
              </a:rPr>
              <a:t>: People-oriented, expressive, focuses on feelings and emotions, thrives in open, unstructured learning environment.</a:t>
            </a:r>
            <a:endParaRPr sz="1400" i="1" dirty="0">
              <a:solidFill>
                <a:srgbClr val="666666"/>
              </a:solidFill>
            </a:endParaRPr>
          </a:p>
          <a:p>
            <a:pPr marL="0" lvl="0" indent="0" algn="l" rtl="0">
              <a:spcBef>
                <a:spcPts val="1200"/>
              </a:spcBef>
              <a:spcAft>
                <a:spcPts val="0"/>
              </a:spcAft>
              <a:buNone/>
            </a:pPr>
            <a:r>
              <a:rPr lang="en" sz="1400" b="1" i="1" dirty="0">
                <a:solidFill>
                  <a:srgbClr val="666666"/>
                </a:solidFill>
              </a:rPr>
              <a:t>THINKER</a:t>
            </a:r>
            <a:r>
              <a:rPr lang="en" sz="1400" i="1" dirty="0">
                <a:solidFill>
                  <a:srgbClr val="666666"/>
                </a:solidFill>
              </a:rPr>
              <a:t>: Relies on logic and reason, likes to share ideas and concepts, analyzes and evaluates, enjoys independent work.</a:t>
            </a:r>
            <a:endParaRPr sz="1400" i="1" dirty="0">
              <a:solidFill>
                <a:srgbClr val="666666"/>
              </a:solidFill>
            </a:endParaRPr>
          </a:p>
          <a:p>
            <a:pPr marL="0" lvl="0" indent="0" algn="l" rtl="0">
              <a:spcBef>
                <a:spcPts val="1200"/>
              </a:spcBef>
              <a:spcAft>
                <a:spcPts val="0"/>
              </a:spcAft>
              <a:buNone/>
            </a:pPr>
            <a:r>
              <a:rPr lang="en" sz="1400" b="1" i="1" dirty="0">
                <a:solidFill>
                  <a:srgbClr val="666666"/>
                </a:solidFill>
              </a:rPr>
              <a:t>OBSERVER</a:t>
            </a:r>
            <a:r>
              <a:rPr lang="en" sz="1400" i="1" dirty="0">
                <a:solidFill>
                  <a:srgbClr val="666666"/>
                </a:solidFill>
              </a:rPr>
              <a:t>: Likes to watch and listen, tends to be reserved, will take his or her time before participating, thrives on learning through discovery.</a:t>
            </a:r>
            <a:endParaRPr sz="1400" i="1" dirty="0">
              <a:solidFill>
                <a:srgbClr val="666666"/>
              </a:solidFill>
            </a:endParaRPr>
          </a:p>
          <a:p>
            <a:pPr marL="0" lvl="0" indent="0" algn="l" rtl="0">
              <a:spcBef>
                <a:spcPts val="1200"/>
              </a:spcBef>
              <a:spcAft>
                <a:spcPts val="1600"/>
              </a:spcAft>
              <a:buNone/>
            </a:pPr>
            <a:endParaRPr sz="1400" i="1" dirty="0">
              <a:solidFill>
                <a:srgbClr val="999999"/>
              </a:solidFill>
            </a:endParaRPr>
          </a:p>
        </p:txBody>
      </p:sp>
      <p:sp>
        <p:nvSpPr>
          <p:cNvPr id="576" name="Google Shape;576;p80"/>
          <p:cNvSpPr txBox="1"/>
          <p:nvPr/>
        </p:nvSpPr>
        <p:spPr>
          <a:xfrm>
            <a:off x="4811975" y="885075"/>
            <a:ext cx="3732000" cy="3595150"/>
          </a:xfrm>
          <a:prstGeom prst="rect">
            <a:avLst/>
          </a:prstGeom>
          <a:noFill/>
          <a:ln w="7620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b="1" dirty="0">
              <a:latin typeface="Calibri"/>
              <a:ea typeface="Calibri"/>
              <a:cs typeface="Calibri"/>
              <a:sym typeface="Calibri"/>
            </a:endParaRPr>
          </a:p>
          <a:p>
            <a:pPr marL="0" lvl="0" indent="0" algn="ctr" rtl="0">
              <a:spcBef>
                <a:spcPts val="0"/>
              </a:spcBef>
              <a:spcAft>
                <a:spcPts val="0"/>
              </a:spcAft>
              <a:buNone/>
            </a:pPr>
            <a:r>
              <a:rPr lang="en" sz="2000" b="1" dirty="0">
                <a:latin typeface="Calibri"/>
                <a:ea typeface="Calibri"/>
                <a:cs typeface="Calibri"/>
                <a:sym typeface="Calibri"/>
              </a:rPr>
              <a:t>Let learners choose how to participate according to their learning styles/preferences:</a:t>
            </a:r>
            <a:br>
              <a:rPr lang="en" sz="2000" b="1" dirty="0">
                <a:latin typeface="Calibri"/>
                <a:ea typeface="Calibri"/>
                <a:cs typeface="Calibri"/>
                <a:sym typeface="Calibri"/>
              </a:rPr>
            </a:br>
            <a:endParaRPr sz="2000" b="1" dirty="0">
              <a:latin typeface="Calibri"/>
              <a:ea typeface="Calibri"/>
              <a:cs typeface="Calibri"/>
              <a:sym typeface="Calibri"/>
            </a:endParaRPr>
          </a:p>
          <a:p>
            <a:pPr marL="457200" lvl="0" indent="-146050" algn="l" rtl="0">
              <a:spcBef>
                <a:spcPts val="0"/>
              </a:spcBef>
              <a:spcAft>
                <a:spcPts val="0"/>
              </a:spcAft>
              <a:buSzPts val="1400"/>
              <a:buFont typeface="Calibri"/>
              <a:buChar char="●"/>
            </a:pPr>
            <a:r>
              <a:rPr lang="en" sz="2000" dirty="0">
                <a:latin typeface="Calibri"/>
                <a:ea typeface="Calibri"/>
                <a:cs typeface="Calibri"/>
                <a:sym typeface="Calibri"/>
              </a:rPr>
              <a:t>Draw / map / diagram</a:t>
            </a:r>
            <a:endParaRPr sz="2000" dirty="0">
              <a:latin typeface="Calibri"/>
              <a:ea typeface="Calibri"/>
              <a:cs typeface="Calibri"/>
              <a:sym typeface="Calibri"/>
            </a:endParaRPr>
          </a:p>
          <a:p>
            <a:pPr marL="457200" lvl="0" indent="-146050" algn="l" rtl="0">
              <a:spcBef>
                <a:spcPts val="0"/>
              </a:spcBef>
              <a:spcAft>
                <a:spcPts val="0"/>
              </a:spcAft>
              <a:buSzPts val="1400"/>
              <a:buFont typeface="Calibri"/>
              <a:buChar char="●"/>
            </a:pPr>
            <a:r>
              <a:rPr lang="en" sz="2000" dirty="0">
                <a:latin typeface="Calibri"/>
                <a:ea typeface="Calibri"/>
                <a:cs typeface="Calibri"/>
                <a:sym typeface="Calibri"/>
              </a:rPr>
              <a:t>Write</a:t>
            </a:r>
            <a:endParaRPr sz="2000" dirty="0">
              <a:latin typeface="Calibri"/>
              <a:ea typeface="Calibri"/>
              <a:cs typeface="Calibri"/>
              <a:sym typeface="Calibri"/>
            </a:endParaRPr>
          </a:p>
          <a:p>
            <a:pPr marL="457200" lvl="0" indent="-146050" algn="l" rtl="0">
              <a:spcBef>
                <a:spcPts val="0"/>
              </a:spcBef>
              <a:spcAft>
                <a:spcPts val="0"/>
              </a:spcAft>
              <a:buSzPts val="1400"/>
              <a:buFont typeface="Calibri"/>
              <a:buChar char="●"/>
            </a:pPr>
            <a:r>
              <a:rPr lang="en" sz="2000" dirty="0">
                <a:latin typeface="Calibri"/>
                <a:ea typeface="Calibri"/>
                <a:cs typeface="Calibri"/>
                <a:sym typeface="Calibri"/>
              </a:rPr>
              <a:t>Speak</a:t>
            </a:r>
            <a:endParaRPr sz="2000" dirty="0">
              <a:latin typeface="Calibri"/>
              <a:ea typeface="Calibri"/>
              <a:cs typeface="Calibri"/>
              <a:sym typeface="Calibri"/>
            </a:endParaRPr>
          </a:p>
          <a:p>
            <a:pPr marL="457200" lvl="0" indent="-146050" algn="l" rtl="0">
              <a:spcBef>
                <a:spcPts val="0"/>
              </a:spcBef>
              <a:spcAft>
                <a:spcPts val="0"/>
              </a:spcAft>
              <a:buSzPts val="1400"/>
              <a:buFont typeface="Calibri"/>
              <a:buChar char="●"/>
            </a:pPr>
            <a:r>
              <a:rPr lang="en" sz="2000" dirty="0">
                <a:latin typeface="Calibri"/>
                <a:ea typeface="Calibri"/>
                <a:cs typeface="Calibri"/>
                <a:sym typeface="Calibri"/>
              </a:rPr>
              <a:t>Work alone or with others</a:t>
            </a:r>
            <a:endParaRPr sz="2000" dirty="0">
              <a:latin typeface="Calibri"/>
              <a:ea typeface="Calibri"/>
              <a:cs typeface="Calibri"/>
              <a:sym typeface="Calibri"/>
            </a:endParaRPr>
          </a:p>
          <a:p>
            <a:pPr marL="457200" lvl="0" indent="-146050" algn="l" rtl="0">
              <a:spcBef>
                <a:spcPts val="0"/>
              </a:spcBef>
              <a:spcAft>
                <a:spcPts val="0"/>
              </a:spcAft>
              <a:buSzPts val="1400"/>
              <a:buFont typeface="Calibri"/>
              <a:buChar char="●"/>
            </a:pPr>
            <a:r>
              <a:rPr lang="en" sz="2000" dirty="0">
                <a:latin typeface="Calibri"/>
                <a:ea typeface="Calibri"/>
                <a:cs typeface="Calibri"/>
                <a:sym typeface="Calibri"/>
              </a:rPr>
              <a:t>Think now, write at home</a:t>
            </a:r>
            <a:endParaRPr sz="2000" dirty="0">
              <a:latin typeface="Calibri"/>
              <a:ea typeface="Calibri"/>
              <a:cs typeface="Calibri"/>
              <a:sym typeface="Calibri"/>
            </a:endParaRPr>
          </a:p>
          <a:p>
            <a:pPr marL="457200" lvl="0" indent="-146050" algn="l" rtl="0">
              <a:spcBef>
                <a:spcPts val="0"/>
              </a:spcBef>
              <a:spcAft>
                <a:spcPts val="0"/>
              </a:spcAft>
              <a:buSzPts val="1400"/>
              <a:buFont typeface="Calibri"/>
              <a:buChar char="●"/>
            </a:pPr>
            <a:r>
              <a:rPr lang="en" sz="2000" dirty="0">
                <a:latin typeface="Calibri"/>
                <a:ea typeface="Calibri"/>
                <a:cs typeface="Calibri"/>
                <a:sym typeface="Calibri"/>
              </a:rPr>
              <a:t>etc.</a:t>
            </a:r>
            <a:endParaRPr sz="20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1"/>
          <p:cNvSpPr txBox="1">
            <a:spLocks noGrp="1"/>
          </p:cNvSpPr>
          <p:nvPr>
            <p:ph type="title"/>
          </p:nvPr>
        </p:nvSpPr>
        <p:spPr>
          <a:xfrm>
            <a:off x="484600" y="126730"/>
            <a:ext cx="7143900" cy="55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Consumer Rights &amp; ID Theft: Additional </a:t>
            </a:r>
            <a:r>
              <a:rPr lang="en" sz="2400" dirty="0" smtClean="0"/>
              <a:t>Resources on </a:t>
            </a:r>
            <a:r>
              <a:rPr lang="en" sz="2400" dirty="0" smtClean="0">
                <a:hlinkClick r:id="rId3"/>
              </a:rPr>
              <a:t>www.financialeducationstandards.org</a:t>
            </a:r>
            <a:r>
              <a:rPr lang="en" sz="2400" dirty="0" smtClean="0"/>
              <a:t> </a:t>
            </a:r>
            <a:endParaRPr sz="2400" dirty="0"/>
          </a:p>
        </p:txBody>
      </p:sp>
      <p:sp>
        <p:nvSpPr>
          <p:cNvPr id="583" name="Google Shape;583;p81"/>
          <p:cNvSpPr txBox="1"/>
          <p:nvPr/>
        </p:nvSpPr>
        <p:spPr>
          <a:xfrm>
            <a:off x="484600" y="1006475"/>
            <a:ext cx="2274900" cy="3727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t>Consumer Rights</a:t>
            </a:r>
            <a:endParaRPr sz="1200"/>
          </a:p>
          <a:p>
            <a:pPr marL="0" lvl="0" indent="0" algn="l" rtl="0">
              <a:spcBef>
                <a:spcPts val="0"/>
              </a:spcBef>
              <a:spcAft>
                <a:spcPts val="0"/>
              </a:spcAft>
              <a:buNone/>
            </a:pPr>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4"/>
              </a:rPr>
              <a:t>Oregon DCBS</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5"/>
              </a:rPr>
              <a:t>OR State Bar: Consumer Rights &amp; Remedies</a:t>
            </a:r>
            <a:r>
              <a:rPr lang="en" sz="1000">
                <a:latin typeface="Calibri"/>
                <a:ea typeface="Calibri"/>
                <a:cs typeface="Calibri"/>
                <a:sym typeface="Calibri"/>
              </a:rPr>
              <a:t/>
            </a:r>
            <a:br>
              <a:rPr lang="en" sz="1000">
                <a:latin typeface="Calibri"/>
                <a:ea typeface="Calibri"/>
                <a:cs typeface="Calibri"/>
                <a:sym typeface="Calibri"/>
              </a:rPr>
            </a:b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6"/>
              </a:rPr>
              <a:t>FTC: Credit &amp; Consumer Rights</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7"/>
              </a:rPr>
              <a:t>CFPB: FCRA</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8"/>
              </a:rPr>
              <a:t>CFPB: TILA</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9"/>
              </a:rPr>
              <a:t>CFPB: FDCPA</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10"/>
              </a:rPr>
              <a:t>CFPB: TISA</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11"/>
              </a:rPr>
              <a:t>FTC: FPLA</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12"/>
              </a:rPr>
              <a:t>FDIC: CCPA</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13"/>
              </a:rPr>
              <a:t>OR Mortgage Loan Servicer Practices Act</a:t>
            </a:r>
            <a:r>
              <a:rPr lang="en" sz="1000">
                <a:latin typeface="Calibri"/>
                <a:ea typeface="Calibri"/>
                <a:cs typeface="Calibri"/>
                <a:sym typeface="Calibri"/>
              </a:rPr>
              <a:t/>
            </a:r>
            <a:br>
              <a:rPr lang="en" sz="1000">
                <a:latin typeface="Calibri"/>
                <a:ea typeface="Calibri"/>
                <a:cs typeface="Calibri"/>
                <a:sym typeface="Calibri"/>
              </a:rPr>
            </a:br>
            <a:r>
              <a:rPr lang="en" sz="1000">
                <a:latin typeface="Calibri"/>
                <a:ea typeface="Calibri"/>
                <a:cs typeface="Calibri"/>
                <a:sym typeface="Calibri"/>
              </a:rPr>
              <a:t>(</a:t>
            </a:r>
            <a:r>
              <a:rPr lang="en" sz="1000" u="sng">
                <a:solidFill>
                  <a:schemeClr val="hlink"/>
                </a:solidFill>
                <a:latin typeface="Calibri"/>
                <a:ea typeface="Calibri"/>
                <a:cs typeface="Calibri"/>
                <a:sym typeface="Calibri"/>
                <a:hlinkClick r:id="rId14"/>
              </a:rPr>
              <a:t>2017 SB 98</a:t>
            </a:r>
            <a:r>
              <a:rPr lang="en" sz="1000">
                <a:latin typeface="Calibri"/>
                <a:ea typeface="Calibri"/>
                <a:cs typeface="Calibri"/>
                <a:sym typeface="Calibri"/>
              </a:rPr>
              <a:t>)</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p:txBody>
      </p:sp>
      <p:sp>
        <p:nvSpPr>
          <p:cNvPr id="584" name="Google Shape;584;p81"/>
          <p:cNvSpPr txBox="1"/>
          <p:nvPr/>
        </p:nvSpPr>
        <p:spPr>
          <a:xfrm>
            <a:off x="3206875" y="1006475"/>
            <a:ext cx="2583900" cy="3727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t>Fraud &amp; Theft</a:t>
            </a:r>
            <a:endParaRPr sz="1200"/>
          </a:p>
          <a:p>
            <a:pPr marL="0" lvl="0" indent="0" algn="l" rtl="0">
              <a:spcBef>
                <a:spcPts val="0"/>
              </a:spcBef>
              <a:spcAft>
                <a:spcPts val="0"/>
              </a:spcAft>
              <a:buNone/>
            </a:pPr>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15"/>
              </a:rPr>
              <a:t>CFPB: Fraud &amp; Scams</a:t>
            </a:r>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accent5"/>
                </a:solidFill>
                <a:latin typeface="Calibri"/>
                <a:ea typeface="Calibri"/>
                <a:cs typeface="Calibri"/>
                <a:sym typeface="Calibri"/>
                <a:hlinkClick r:id="rId16"/>
              </a:rPr>
              <a:t>OR DOJ: Report Scams &amp; Fraud</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17"/>
              </a:rPr>
              <a:t>NCLC: ID Theft Prevention</a:t>
            </a:r>
            <a:r>
              <a:rPr lang="en" sz="1000">
                <a:latin typeface="Calibri"/>
                <a:ea typeface="Calibri"/>
                <a:cs typeface="Calibri"/>
                <a:sym typeface="Calibri"/>
              </a:rPr>
              <a:t/>
            </a:r>
            <a:br>
              <a:rPr lang="en" sz="1000">
                <a:latin typeface="Calibri"/>
                <a:ea typeface="Calibri"/>
                <a:cs typeface="Calibri"/>
                <a:sym typeface="Calibri"/>
              </a:rPr>
            </a:b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accent5"/>
                </a:solidFill>
                <a:latin typeface="Calibri"/>
                <a:ea typeface="Calibri"/>
                <a:cs typeface="Calibri"/>
                <a:sym typeface="Calibri"/>
                <a:hlinkClick r:id="rId18"/>
              </a:rPr>
              <a:t>NEFE: ID Theft Checklist</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19"/>
              </a:rPr>
              <a:t>FTC: Know Your Rights</a:t>
            </a:r>
            <a:r>
              <a:rPr lang="en" sz="1000">
                <a:latin typeface="Calibri"/>
                <a:ea typeface="Calibri"/>
                <a:cs typeface="Calibri"/>
                <a:sym typeface="Calibri"/>
              </a:rPr>
              <a:t/>
            </a:r>
            <a:br>
              <a:rPr lang="en" sz="1000">
                <a:latin typeface="Calibri"/>
                <a:ea typeface="Calibri"/>
                <a:cs typeface="Calibri"/>
                <a:sym typeface="Calibri"/>
              </a:rPr>
            </a:b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accent5"/>
                </a:solidFill>
                <a:latin typeface="Calibri"/>
                <a:ea typeface="Calibri"/>
                <a:cs typeface="Calibri"/>
                <a:sym typeface="Calibri"/>
                <a:hlinkClick r:id="rId20"/>
              </a:rPr>
              <a:t>FTC: ID Theft Recovery Plan</a:t>
            </a:r>
            <a:r>
              <a:rPr lang="en" sz="1000">
                <a:latin typeface="Calibri"/>
                <a:ea typeface="Calibri"/>
                <a:cs typeface="Calibri"/>
                <a:sym typeface="Calibri"/>
              </a:rPr>
              <a:t> &amp; </a:t>
            </a:r>
            <a:r>
              <a:rPr lang="en" sz="1000" u="sng">
                <a:solidFill>
                  <a:schemeClr val="hlink"/>
                </a:solidFill>
                <a:latin typeface="Calibri"/>
                <a:ea typeface="Calibri"/>
                <a:cs typeface="Calibri"/>
                <a:sym typeface="Calibri"/>
                <a:hlinkClick r:id="rId21"/>
              </a:rPr>
              <a:t>video</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22"/>
              </a:rPr>
              <a:t>FTC: Credit Freeze FAQs</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23"/>
              </a:rPr>
              <a:t>SmartAsset: Should You Sign Credit Cards?</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u="sng">
                <a:solidFill>
                  <a:schemeClr val="hlink"/>
                </a:solidFill>
                <a:latin typeface="Calibri"/>
                <a:ea typeface="Calibri"/>
                <a:cs typeface="Calibri"/>
                <a:sym typeface="Calibri"/>
                <a:hlinkClick r:id="rId24"/>
              </a:rPr>
              <a:t>Experian: 20 Types of ID Theft</a:t>
            </a:r>
            <a:endParaRPr sz="1000">
              <a:latin typeface="Calibri"/>
              <a:ea typeface="Calibri"/>
              <a:cs typeface="Calibri"/>
              <a:sym typeface="Calibri"/>
            </a:endParaRPr>
          </a:p>
        </p:txBody>
      </p:sp>
      <p:sp>
        <p:nvSpPr>
          <p:cNvPr id="585" name="Google Shape;585;p81"/>
          <p:cNvSpPr txBox="1"/>
          <p:nvPr/>
        </p:nvSpPr>
        <p:spPr>
          <a:xfrm>
            <a:off x="6238150" y="1006475"/>
            <a:ext cx="2437800" cy="3727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t>Facilitating / Teaching / FE</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000" u="sng" dirty="0">
                <a:solidFill>
                  <a:schemeClr val="accent5"/>
                </a:solidFill>
                <a:latin typeface="Calibri"/>
                <a:ea typeface="Calibri"/>
                <a:cs typeface="Calibri"/>
                <a:sym typeface="Calibri"/>
                <a:hlinkClick r:id="rId25"/>
              </a:rPr>
              <a:t>Facilitating Effective Group Discussions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000" u="sng" dirty="0">
                <a:solidFill>
                  <a:schemeClr val="accent5"/>
                </a:solidFill>
                <a:latin typeface="Calibri"/>
                <a:ea typeface="Calibri"/>
                <a:cs typeface="Calibri"/>
                <a:sym typeface="Calibri"/>
                <a:hlinkClick r:id="rId26"/>
              </a:rPr>
              <a:t>Pedagogies &amp; Strategies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000" u="sng" dirty="0">
                <a:solidFill>
                  <a:schemeClr val="hlink"/>
                </a:solidFill>
                <a:latin typeface="Calibri"/>
                <a:ea typeface="Calibri"/>
                <a:cs typeface="Calibri"/>
                <a:sym typeface="Calibri"/>
                <a:hlinkClick r:id="rId27"/>
              </a:rPr>
              <a:t>Adult Learning Theories</a:t>
            </a:r>
            <a:endParaRPr dirty="0"/>
          </a:p>
          <a:p>
            <a:pPr marL="0" lvl="0" indent="0" algn="l" rtl="0">
              <a:spcBef>
                <a:spcPts val="0"/>
              </a:spcBef>
              <a:spcAft>
                <a:spcPts val="0"/>
              </a:spcAft>
              <a:buNone/>
            </a:pPr>
            <a:endParaRPr sz="1000" dirty="0">
              <a:latin typeface="Calibri"/>
              <a:ea typeface="Calibri"/>
              <a:cs typeface="Calibri"/>
              <a:sym typeface="Calibri"/>
            </a:endParaRPr>
          </a:p>
          <a:p>
            <a:pPr marL="0" lvl="0" indent="0" algn="l" rtl="0">
              <a:spcBef>
                <a:spcPts val="0"/>
              </a:spcBef>
              <a:spcAft>
                <a:spcPts val="0"/>
              </a:spcAft>
              <a:buNone/>
            </a:pPr>
            <a:r>
              <a:rPr lang="en" sz="1000" u="sng" dirty="0">
                <a:solidFill>
                  <a:schemeClr val="hlink"/>
                </a:solidFill>
                <a:latin typeface="Calibri"/>
                <a:ea typeface="Calibri"/>
                <a:cs typeface="Calibri"/>
                <a:sym typeface="Calibri"/>
                <a:hlinkClick r:id="rId28"/>
              </a:rPr>
              <a:t>What Is Differentiated Instruction?</a:t>
            </a:r>
            <a:endParaRPr sz="1000" dirty="0">
              <a:latin typeface="Calibri"/>
              <a:ea typeface="Calibri"/>
              <a:cs typeface="Calibri"/>
              <a:sym typeface="Calibri"/>
            </a:endParaRPr>
          </a:p>
          <a:p>
            <a:pPr marL="0" lvl="0" indent="0" algn="l" rtl="0">
              <a:spcBef>
                <a:spcPts val="0"/>
              </a:spcBef>
              <a:spcAft>
                <a:spcPts val="0"/>
              </a:spcAft>
              <a:buNone/>
            </a:pPr>
            <a:endParaRPr sz="1000" dirty="0">
              <a:latin typeface="Calibri"/>
              <a:ea typeface="Calibri"/>
              <a:cs typeface="Calibri"/>
              <a:sym typeface="Calibri"/>
            </a:endParaRPr>
          </a:p>
          <a:p>
            <a:pPr marL="0" lvl="0" indent="0" algn="l" rtl="0">
              <a:spcBef>
                <a:spcPts val="0"/>
              </a:spcBef>
              <a:spcAft>
                <a:spcPts val="0"/>
              </a:spcAft>
              <a:buNone/>
            </a:pPr>
            <a:r>
              <a:rPr lang="en" sz="1000" u="sng" dirty="0">
                <a:solidFill>
                  <a:schemeClr val="hlink"/>
                </a:solidFill>
                <a:latin typeface="Calibri"/>
                <a:ea typeface="Calibri"/>
                <a:cs typeface="Calibri"/>
                <a:sym typeface="Calibri"/>
                <a:hlinkClick r:id="rId29"/>
              </a:rPr>
              <a:t>Bloom’s Taxonomy</a:t>
            </a:r>
            <a:endParaRPr sz="1000" dirty="0">
              <a:latin typeface="Calibri"/>
              <a:ea typeface="Calibri"/>
              <a:cs typeface="Calibri"/>
              <a:sym typeface="Calibri"/>
            </a:endParaRPr>
          </a:p>
          <a:p>
            <a:pPr marL="0" lvl="0" indent="0" algn="l" rtl="0">
              <a:spcBef>
                <a:spcPts val="0"/>
              </a:spcBef>
              <a:spcAft>
                <a:spcPts val="0"/>
              </a:spcAft>
              <a:buNone/>
            </a:pPr>
            <a:endParaRPr sz="1000" dirty="0">
              <a:latin typeface="Calibri"/>
              <a:ea typeface="Calibri"/>
              <a:cs typeface="Calibri"/>
              <a:sym typeface="Calibri"/>
            </a:endParaRPr>
          </a:p>
          <a:p>
            <a:pPr marL="0" lvl="0" indent="0" algn="l" rtl="0">
              <a:spcBef>
                <a:spcPts val="0"/>
              </a:spcBef>
              <a:spcAft>
                <a:spcPts val="0"/>
              </a:spcAft>
              <a:buNone/>
            </a:pPr>
            <a:r>
              <a:rPr lang="en" sz="1000" u="sng" dirty="0">
                <a:solidFill>
                  <a:schemeClr val="hlink"/>
                </a:solidFill>
                <a:latin typeface="Calibri"/>
                <a:ea typeface="Calibri"/>
                <a:cs typeface="Calibri"/>
                <a:sym typeface="Calibri"/>
                <a:hlinkClick r:id="rId30"/>
              </a:rPr>
              <a:t>IASP: Empowerment Economics</a:t>
            </a:r>
            <a:endParaRPr sz="1000" dirty="0">
              <a:latin typeface="Calibri"/>
              <a:ea typeface="Calibri"/>
              <a:cs typeface="Calibri"/>
              <a:sym typeface="Calibri"/>
            </a:endParaRPr>
          </a:p>
          <a:p>
            <a:pPr marL="0" lvl="0" indent="0" algn="l" rtl="0">
              <a:spcBef>
                <a:spcPts val="0"/>
              </a:spcBef>
              <a:spcAft>
                <a:spcPts val="0"/>
              </a:spcAft>
              <a:buNone/>
            </a:pPr>
            <a:endParaRPr sz="1000" dirty="0">
              <a:latin typeface="Calibri"/>
              <a:ea typeface="Calibri"/>
              <a:cs typeface="Calibri"/>
              <a:sym typeface="Calibri"/>
            </a:endParaRPr>
          </a:p>
          <a:p>
            <a:pPr marL="0" lvl="0" indent="0" algn="l" rtl="0">
              <a:spcBef>
                <a:spcPts val="0"/>
              </a:spcBef>
              <a:spcAft>
                <a:spcPts val="0"/>
              </a:spcAft>
              <a:buNone/>
            </a:pPr>
            <a:r>
              <a:rPr lang="en" sz="1000" u="sng" dirty="0">
                <a:solidFill>
                  <a:schemeClr val="hlink"/>
                </a:solidFill>
                <a:latin typeface="Calibri"/>
                <a:ea typeface="Calibri"/>
                <a:cs typeface="Calibri"/>
                <a:sym typeface="Calibri"/>
                <a:hlinkClick r:id="rId31"/>
              </a:rPr>
              <a:t>Self-Advocacy Characteristics</a:t>
            </a:r>
            <a:endParaRPr sz="10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1"/>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Taxes</a:t>
            </a:r>
            <a:endParaRPr dirty="0"/>
          </a:p>
        </p:txBody>
      </p:sp>
      <p:sp>
        <p:nvSpPr>
          <p:cNvPr id="310" name="Google Shape;310;p41"/>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smtClean="0"/>
              <a:t>Rachell Hall</a:t>
            </a:r>
            <a:endParaRPr sz="2200" dirty="0"/>
          </a:p>
        </p:txBody>
      </p:sp>
    </p:spTree>
    <p:extLst>
      <p:ext uri="{BB962C8B-B14F-4D97-AF65-F5344CB8AC3E}">
        <p14:creationId xmlns:p14="http://schemas.microsoft.com/office/powerpoint/2010/main" val="2292648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2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2" name="Google Shape;182;p22"/>
          <p:cNvPicPr preferRelativeResize="0"/>
          <p:nvPr/>
        </p:nvPicPr>
        <p:blipFill>
          <a:blip r:embed="rId3">
            <a:alphaModFix/>
          </a:blip>
          <a:stretch>
            <a:fillRect/>
          </a:stretch>
        </p:blipFill>
        <p:spPr>
          <a:xfrm>
            <a:off x="1" y="-242225"/>
            <a:ext cx="9766949" cy="6787450"/>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Financial Education Training: Taxes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791" y="1897760"/>
            <a:ext cx="3388788" cy="2259192"/>
          </a:xfrm>
          <a:prstGeom prst="rect">
            <a:avLst/>
          </a:prstGeom>
        </p:spPr>
      </p:pic>
    </p:spTree>
    <p:extLst>
      <p:ext uri="{BB962C8B-B14F-4D97-AF65-F5344CB8AC3E}">
        <p14:creationId xmlns:p14="http://schemas.microsoft.com/office/powerpoint/2010/main" val="149865630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About Us</a:t>
            </a:r>
            <a:endParaRPr lang="en-US" dirty="0"/>
          </a:p>
        </p:txBody>
      </p:sp>
      <p:sp>
        <p:nvSpPr>
          <p:cNvPr id="3" name="Content Placeholder 2"/>
          <p:cNvSpPr>
            <a:spLocks noGrp="1"/>
          </p:cNvSpPr>
          <p:nvPr>
            <p:ph sz="quarter" idx="1"/>
          </p:nvPr>
        </p:nvSpPr>
        <p:spPr/>
        <p:txBody>
          <a:bodyPr>
            <a:normAutofit lnSpcReduction="10000"/>
          </a:bodyPr>
          <a:lstStyle/>
          <a:p>
            <a:endParaRPr lang="en-US" dirty="0" smtClean="0"/>
          </a:p>
          <a:p>
            <a:pPr marL="0" indent="0">
              <a:buNone/>
            </a:pPr>
            <a:r>
              <a:rPr lang="en-US" dirty="0" smtClean="0"/>
              <a:t>IC$ exists to help people build their financial skills so that they can achieve a financially stable future. We offer:</a:t>
            </a:r>
          </a:p>
          <a:p>
            <a:pPr lvl="1"/>
            <a:r>
              <a:rPr lang="en-US" dirty="0" smtClean="0"/>
              <a:t>Financial education workshops like this one and more</a:t>
            </a:r>
          </a:p>
          <a:p>
            <a:pPr lvl="1"/>
            <a:r>
              <a:rPr lang="en-US" dirty="0" smtClean="0"/>
              <a:t>One on one coaching</a:t>
            </a:r>
          </a:p>
          <a:p>
            <a:pPr lvl="1"/>
            <a:r>
              <a:rPr lang="en-US" dirty="0" smtClean="0"/>
              <a:t>Credit Building Opportunities</a:t>
            </a:r>
          </a:p>
          <a:p>
            <a:pPr lvl="1"/>
            <a:r>
              <a:rPr lang="en-US" dirty="0" smtClean="0"/>
              <a:t>Matched savings accounts to save for post-secondary education, retirement, adaptive technology</a:t>
            </a:r>
          </a:p>
          <a:p>
            <a:pPr lvl="1">
              <a:buNone/>
            </a:pPr>
            <a:endParaRPr lang="en-US" dirty="0" smtClean="0"/>
          </a:p>
          <a:p>
            <a:pPr lvl="1">
              <a:buNone/>
            </a:pPr>
            <a:r>
              <a:rPr lang="en-US" dirty="0" smtClean="0"/>
              <a:t>     If you have questions about these programs, give us a call at          503-687-3336 or </a:t>
            </a:r>
            <a:r>
              <a:rPr lang="en-US" dirty="0" smtClean="0">
                <a:hlinkClick r:id="rId3"/>
              </a:rPr>
              <a:t>contact@innovativechanges.org</a:t>
            </a:r>
            <a:r>
              <a:rPr lang="en-US" dirty="0" smtClean="0"/>
              <a:t> and our staff would be happy to talk with you about them!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10939098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Disclaimer		</a:t>
            </a:r>
            <a:endParaRPr lang="en-US" dirty="0"/>
          </a:p>
        </p:txBody>
      </p:sp>
      <p:sp>
        <p:nvSpPr>
          <p:cNvPr id="3" name="Content Placeholder 2"/>
          <p:cNvSpPr>
            <a:spLocks noGrp="1"/>
          </p:cNvSpPr>
          <p:nvPr>
            <p:ph sz="quarter" idx="1"/>
          </p:nvPr>
        </p:nvSpPr>
        <p:spPr/>
        <p:txBody>
          <a:bodyPr/>
          <a:lstStyle/>
          <a:p>
            <a:pPr marL="0" indent="0">
              <a:buNone/>
            </a:pPr>
            <a:r>
              <a:rPr lang="en-US" sz="1905" dirty="0"/>
              <a:t>This workshop was created with the help and advice  of CASH Oregon.  Innovative Changes does employ trained tax preparers. We recommend consulting a certified IRS trained professional. </a:t>
            </a:r>
          </a:p>
          <a:p>
            <a:pPr marL="0" indent="0">
              <a:buNone/>
            </a:pPr>
            <a:r>
              <a:rPr lang="en-US" sz="1905" dirty="0"/>
              <a:t>Innovative Changes is not responsible for the advice or actions of each individual.  We provide a broad overview of taxes</a:t>
            </a:r>
            <a:r>
              <a:rPr lang="en-US" sz="1905" dirty="0"/>
              <a:t> </a:t>
            </a:r>
            <a:r>
              <a:rPr lang="en-US" sz="1905" dirty="0"/>
              <a:t>and individuals need to be aware that there can still be a lot of “yes but”, “if than”, and “only in the event of” circumstances that exist in regards to ones taxes</a:t>
            </a:r>
            <a:r>
              <a:rPr lang="en-US" dirty="0" smtClean="0"/>
              <a: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42475911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buNone/>
            </a:pPr>
            <a:r>
              <a:rPr lang="en-US" dirty="0" smtClean="0"/>
              <a:t>Seminar Outline</a:t>
            </a:r>
            <a:endParaRPr lang="en-US" dirty="0"/>
          </a:p>
        </p:txBody>
      </p:sp>
      <p:sp>
        <p:nvSpPr>
          <p:cNvPr id="5" name="Content Placeholder 4"/>
          <p:cNvSpPr>
            <a:spLocks noGrp="1"/>
          </p:cNvSpPr>
          <p:nvPr>
            <p:ph sz="quarter" idx="1"/>
          </p:nvPr>
        </p:nvSpPr>
        <p:spPr/>
        <p:txBody>
          <a:bodyPr/>
          <a:lstStyle/>
          <a:p>
            <a:r>
              <a:rPr lang="en-US" dirty="0"/>
              <a:t>Overview of taxes</a:t>
            </a:r>
          </a:p>
          <a:p>
            <a:r>
              <a:rPr lang="en-US" dirty="0"/>
              <a:t>Understand the reason for </a:t>
            </a:r>
            <a:r>
              <a:rPr lang="en-US" dirty="0" smtClean="0"/>
              <a:t>filing  </a:t>
            </a:r>
            <a:r>
              <a:rPr lang="en-US" dirty="0"/>
              <a:t>taxes and how taxes are used</a:t>
            </a:r>
          </a:p>
          <a:p>
            <a:r>
              <a:rPr lang="en-US" dirty="0" smtClean="0"/>
              <a:t>Explain  purpose of  W-4 </a:t>
            </a:r>
          </a:p>
          <a:p>
            <a:r>
              <a:rPr lang="en-US" dirty="0" smtClean="0"/>
              <a:t>Describe </a:t>
            </a:r>
            <a:r>
              <a:rPr lang="en-US" dirty="0"/>
              <a:t>the difference between </a:t>
            </a:r>
            <a:r>
              <a:rPr lang="en-US" dirty="0" smtClean="0"/>
              <a:t>W-2 </a:t>
            </a:r>
            <a:r>
              <a:rPr lang="en-US" dirty="0"/>
              <a:t>and 1099</a:t>
            </a:r>
          </a:p>
          <a:p>
            <a:r>
              <a:rPr lang="en-US" dirty="0"/>
              <a:t>Explain common taxes federal, state, self employment</a:t>
            </a:r>
          </a:p>
          <a:p>
            <a:r>
              <a:rPr lang="en-US" dirty="0" smtClean="0"/>
              <a:t>What are ways to grow your tax refund</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130214878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Before we begin….</a:t>
            </a:r>
            <a:endParaRPr lang="en-US" dirty="0"/>
          </a:p>
        </p:txBody>
      </p:sp>
      <p:sp>
        <p:nvSpPr>
          <p:cNvPr id="3" name="Content Placeholder 2"/>
          <p:cNvSpPr>
            <a:spLocks noGrp="1"/>
          </p:cNvSpPr>
          <p:nvPr>
            <p:ph sz="quarter" idx="1"/>
          </p:nvPr>
        </p:nvSpPr>
        <p:spPr/>
        <p:txBody>
          <a:bodyPr/>
          <a:lstStyle/>
          <a:p>
            <a:pPr marL="0" indent="0">
              <a:buNone/>
            </a:pPr>
            <a:r>
              <a:rPr lang="en-US" dirty="0" smtClean="0"/>
              <a:t>Please tell us:</a:t>
            </a:r>
          </a:p>
          <a:p>
            <a:pPr lvl="1"/>
            <a:r>
              <a:rPr lang="en-US" dirty="0" smtClean="0"/>
              <a:t>What’s the first thing that comes to mind when you hear the word TAXES?</a:t>
            </a:r>
          </a:p>
          <a:p>
            <a:pPr marL="0"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19068256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Taxes Work and Why We </a:t>
            </a:r>
            <a:r>
              <a:rPr lang="en-US" dirty="0"/>
              <a:t>C</a:t>
            </a:r>
            <a:r>
              <a:rPr lang="en-US" dirty="0" smtClean="0"/>
              <a:t>are?</a:t>
            </a:r>
            <a:endParaRPr lang="en-US" dirty="0"/>
          </a:p>
        </p:txBody>
      </p:sp>
      <p:sp>
        <p:nvSpPr>
          <p:cNvPr id="3" name="Content Placeholder 2"/>
          <p:cNvSpPr>
            <a:spLocks noGrp="1"/>
          </p:cNvSpPr>
          <p:nvPr>
            <p:ph sz="quarter" idx="1"/>
          </p:nvPr>
        </p:nvSpPr>
        <p:spPr>
          <a:xfrm>
            <a:off x="1314210" y="1120078"/>
            <a:ext cx="6480680" cy="3681026"/>
          </a:xfrm>
        </p:spPr>
        <p:txBody>
          <a:bodyPr>
            <a:normAutofit fontScale="32500" lnSpcReduction="20000"/>
          </a:bodyPr>
          <a:lstStyle/>
          <a:p>
            <a:pPr marL="0" indent="0">
              <a:buNone/>
            </a:pPr>
            <a:r>
              <a:rPr lang="en-US" sz="6260" dirty="0"/>
              <a:t>Federal Taxes are used to fund schools, roads, public works, social programs, community development, law enforcement, defense and security</a:t>
            </a:r>
          </a:p>
          <a:p>
            <a:pPr marL="0" indent="0">
              <a:buNone/>
            </a:pPr>
            <a:endParaRPr lang="en-US" sz="6260" dirty="0"/>
          </a:p>
          <a:p>
            <a:pPr marL="0" indent="0">
              <a:buNone/>
            </a:pPr>
            <a:r>
              <a:rPr lang="en-US" sz="6260" dirty="0"/>
              <a:t>In 2017</a:t>
            </a:r>
          </a:p>
          <a:p>
            <a:pPr marL="0" indent="0">
              <a:buNone/>
            </a:pPr>
            <a:r>
              <a:rPr lang="en-US" sz="6260" dirty="0"/>
              <a:t>24% of federal budget spent on Social Security</a:t>
            </a:r>
          </a:p>
          <a:p>
            <a:pPr marL="0" indent="0">
              <a:buNone/>
            </a:pPr>
            <a:r>
              <a:rPr lang="en-US" sz="6260" dirty="0"/>
              <a:t>15% of federal budget spent on defense and security</a:t>
            </a:r>
          </a:p>
          <a:p>
            <a:pPr marL="0" indent="0">
              <a:buNone/>
            </a:pPr>
            <a:endParaRPr lang="en-US" sz="4559" dirty="0"/>
          </a:p>
          <a:p>
            <a:pPr marL="0" indent="0">
              <a:buNone/>
            </a:pPr>
            <a:endParaRPr lang="en-US" sz="4559" dirty="0"/>
          </a:p>
          <a:p>
            <a:pPr marL="0" indent="0">
              <a:buNone/>
            </a:pPr>
            <a:endParaRPr lang="en-US" sz="3266" dirty="0"/>
          </a:p>
          <a:p>
            <a:pPr>
              <a:buFontTx/>
              <a:buChar char="-"/>
            </a:pPr>
            <a:endParaRPr lang="en-US" dirty="0">
              <a:sym typeface="Wingdings" pitchFamily="2" charset="2"/>
            </a:endParaRPr>
          </a:p>
          <a:p>
            <a:pPr>
              <a:buFontTx/>
              <a:buChar char="-"/>
            </a:pPr>
            <a:endParaRPr lang="en-US" dirty="0" smtClean="0">
              <a:sym typeface="Wingdings" pitchFamily="2" charset="2"/>
            </a:endParaRPr>
          </a:p>
          <a:p>
            <a:pPr>
              <a:buFontTx/>
              <a:buChar char="-"/>
            </a:pPr>
            <a:r>
              <a:rPr lang="en-US" sz="2926" dirty="0">
                <a:sym typeface="Wingdings" pitchFamily="2" charset="2"/>
              </a:rPr>
              <a:t>FE Standard 10A</a:t>
            </a:r>
          </a:p>
          <a:p>
            <a:pPr>
              <a:buFontTx/>
              <a:buChar char="-"/>
            </a:pPr>
            <a:r>
              <a:rPr lang="en-US" sz="2926" dirty="0">
                <a:hlinkClick r:id="rId3"/>
              </a:rPr>
              <a:t>https://turbotax.intuit.com/tax-tips/general/how-are-federal-taxes-spent/L6kinGuUt</a:t>
            </a:r>
            <a:endParaRPr lang="en-US" sz="2926"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2388124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Taxes Work and Why we care cont.</a:t>
            </a:r>
            <a:endParaRPr lang="en-US" dirty="0"/>
          </a:p>
        </p:txBody>
      </p:sp>
      <p:sp>
        <p:nvSpPr>
          <p:cNvPr id="3" name="Content Placeholder 2"/>
          <p:cNvSpPr>
            <a:spLocks noGrp="1"/>
          </p:cNvSpPr>
          <p:nvPr>
            <p:ph sz="quarter" idx="1"/>
          </p:nvPr>
        </p:nvSpPr>
        <p:spPr>
          <a:xfrm>
            <a:off x="1368978" y="1277853"/>
            <a:ext cx="6124783" cy="3429000"/>
          </a:xfrm>
        </p:spPr>
        <p:txBody>
          <a:bodyPr>
            <a:normAutofit/>
          </a:bodyPr>
          <a:lstStyle/>
          <a:p>
            <a:pPr marL="0" indent="0">
              <a:buNone/>
            </a:pPr>
            <a:r>
              <a:rPr lang="en-US" dirty="0" smtClean="0"/>
              <a:t>State Taxes are used to fund economic development, environmental projects, state police, housing, aid local governments</a:t>
            </a:r>
          </a:p>
          <a:p>
            <a:pPr marL="0" indent="0">
              <a:buNone/>
            </a:pPr>
            <a:endParaRPr lang="en-US" dirty="0" smtClean="0"/>
          </a:p>
          <a:p>
            <a:pPr marL="0" indent="0">
              <a:buNone/>
            </a:pPr>
            <a:r>
              <a:rPr lang="en-US" dirty="0" smtClean="0"/>
              <a:t>In Oregon fiscal year 2015 </a:t>
            </a:r>
          </a:p>
          <a:p>
            <a:pPr marL="0" indent="0">
              <a:buNone/>
            </a:pPr>
            <a:r>
              <a:rPr lang="en-US" dirty="0" smtClean="0"/>
              <a:t>13.1%  state budget spent on education</a:t>
            </a:r>
          </a:p>
          <a:p>
            <a:pPr marL="0" indent="0">
              <a:buNone/>
            </a:pPr>
            <a:r>
              <a:rPr lang="en-US" dirty="0" smtClean="0"/>
              <a:t>23.4% state budget spent on Medicaid</a:t>
            </a:r>
          </a:p>
          <a:p>
            <a:pPr marL="0" indent="0">
              <a:buNone/>
            </a:pPr>
            <a:endParaRPr lang="en-US" b="1" i="1" dirty="0"/>
          </a:p>
          <a:p>
            <a:pPr marL="0" indent="0">
              <a:buNone/>
            </a:pPr>
            <a:r>
              <a:rPr lang="en-US" sz="1021" dirty="0">
                <a:hlinkClick r:id="rId2"/>
              </a:rPr>
              <a:t>https</a:t>
            </a:r>
            <a:r>
              <a:rPr lang="en-US" sz="1021" dirty="0">
                <a:hlinkClick r:id="rId2"/>
              </a:rPr>
              <a:t>://</a:t>
            </a:r>
            <a:r>
              <a:rPr lang="en-US" sz="1021" dirty="0">
                <a:hlinkClick r:id="rId2"/>
              </a:rPr>
              <a:t>ballotpedia.org/Oregon_state_budget_and_finances</a:t>
            </a:r>
            <a:endParaRPr lang="en-US" sz="102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7626510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Taxes Work: Example</a:t>
            </a:r>
            <a:endParaRPr lang="en-US" dirty="0"/>
          </a:p>
        </p:txBody>
      </p:sp>
      <p:sp>
        <p:nvSpPr>
          <p:cNvPr id="3" name="Content Placeholder 2"/>
          <p:cNvSpPr>
            <a:spLocks noGrp="1"/>
          </p:cNvSpPr>
          <p:nvPr>
            <p:ph sz="quarter" idx="1"/>
          </p:nvPr>
        </p:nvSpPr>
        <p:spPr/>
        <p:txBody>
          <a:bodyPr/>
          <a:lstStyle/>
          <a:p>
            <a:pPr marL="0" indent="0">
              <a:buNone/>
            </a:pPr>
            <a:r>
              <a:rPr lang="en-US" dirty="0" smtClean="0"/>
              <a:t>Alexis is single with one child. He made $15,000. </a:t>
            </a:r>
            <a:r>
              <a:rPr lang="en-US" sz="1361" dirty="0"/>
              <a:t>(Numbers are for illustration only.)</a:t>
            </a:r>
          </a:p>
          <a:p>
            <a:pPr marL="0" indent="0">
              <a:buNone/>
            </a:pPr>
            <a:endParaRPr lang="en-US" dirty="0"/>
          </a:p>
        </p:txBody>
      </p:sp>
      <p:graphicFrame>
        <p:nvGraphicFramePr>
          <p:cNvPr id="4" name="Table 3"/>
          <p:cNvGraphicFramePr>
            <a:graphicFrameLocks noGrp="1"/>
          </p:cNvGraphicFramePr>
          <p:nvPr>
            <p:extLst/>
          </p:nvPr>
        </p:nvGraphicFramePr>
        <p:xfrm>
          <a:off x="1409428" y="1794067"/>
          <a:ext cx="6325144" cy="3162572"/>
        </p:xfrm>
        <a:graphic>
          <a:graphicData uri="http://schemas.openxmlformats.org/drawingml/2006/table">
            <a:tbl>
              <a:tblPr firstRow="1" bandRow="1">
                <a:tableStyleId>{5C22544A-7EE6-4342-B048-85BDC9FD1C3A}</a:tableStyleId>
              </a:tblPr>
              <a:tblGrid>
                <a:gridCol w="4016217">
                  <a:extLst>
                    <a:ext uri="{9D8B030D-6E8A-4147-A177-3AD203B41FA5}">
                      <a16:colId xmlns:a16="http://schemas.microsoft.com/office/drawing/2014/main" val="20000"/>
                    </a:ext>
                  </a:extLst>
                </a:gridCol>
                <a:gridCol w="2308927">
                  <a:extLst>
                    <a:ext uri="{9D8B030D-6E8A-4147-A177-3AD203B41FA5}">
                      <a16:colId xmlns:a16="http://schemas.microsoft.com/office/drawing/2014/main" val="20001"/>
                    </a:ext>
                  </a:extLst>
                </a:gridCol>
              </a:tblGrid>
              <a:tr h="451796">
                <a:tc>
                  <a:txBody>
                    <a:bodyPr/>
                    <a:lstStyle/>
                    <a:p>
                      <a:r>
                        <a:rPr lang="en-US" sz="1900" b="0" dirty="0" smtClean="0">
                          <a:solidFill>
                            <a:schemeClr val="tx1"/>
                          </a:solidFill>
                        </a:rPr>
                        <a:t>How much did you make?</a:t>
                      </a:r>
                      <a:endParaRPr lang="en-US" sz="1900" b="0" dirty="0">
                        <a:solidFill>
                          <a:schemeClr val="tx1"/>
                        </a:solidFill>
                      </a:endParaRPr>
                    </a:p>
                  </a:txBody>
                  <a:tcPr marL="62215" marR="62215" marT="31107" marB="31107">
                    <a:solidFill>
                      <a:schemeClr val="accent1">
                        <a:lumMod val="20000"/>
                        <a:lumOff val="80000"/>
                      </a:schemeClr>
                    </a:solidFill>
                  </a:tcPr>
                </a:tc>
                <a:tc>
                  <a:txBody>
                    <a:bodyPr/>
                    <a:lstStyle/>
                    <a:p>
                      <a:r>
                        <a:rPr lang="en-US" sz="1900" b="0" dirty="0" smtClean="0">
                          <a:solidFill>
                            <a:schemeClr val="tx1"/>
                          </a:solidFill>
                        </a:rPr>
                        <a:t>$15,000</a:t>
                      </a:r>
                      <a:endParaRPr lang="en-US" sz="1900" b="0" dirty="0">
                        <a:solidFill>
                          <a:schemeClr val="tx1"/>
                        </a:solidFill>
                      </a:endParaRPr>
                    </a:p>
                  </a:txBody>
                  <a:tcPr marL="62215" marR="62215" marT="31107" marB="31107">
                    <a:solidFill>
                      <a:schemeClr val="accent1">
                        <a:lumMod val="20000"/>
                        <a:lumOff val="80000"/>
                      </a:schemeClr>
                    </a:solidFill>
                  </a:tcPr>
                </a:tc>
                <a:extLst>
                  <a:ext uri="{0D108BD9-81ED-4DB2-BD59-A6C34878D82A}">
                    <a16:rowId xmlns:a16="http://schemas.microsoft.com/office/drawing/2014/main" val="10000"/>
                  </a:ext>
                </a:extLst>
              </a:tr>
              <a:tr h="451796">
                <a:tc>
                  <a:txBody>
                    <a:bodyPr/>
                    <a:lstStyle/>
                    <a:p>
                      <a:r>
                        <a:rPr lang="en-US" sz="1900" dirty="0" smtClean="0"/>
                        <a:t>- For filing status( Single)</a:t>
                      </a:r>
                      <a:endParaRPr lang="en-US" sz="1900" dirty="0"/>
                    </a:p>
                  </a:txBody>
                  <a:tcPr marL="62215" marR="62215" marT="31107" marB="31107"/>
                </a:tc>
                <a:tc>
                  <a:txBody>
                    <a:bodyPr/>
                    <a:lstStyle/>
                    <a:p>
                      <a:r>
                        <a:rPr lang="en-US" sz="1900" dirty="0" smtClean="0"/>
                        <a:t>- $18,000</a:t>
                      </a:r>
                      <a:endParaRPr lang="en-US" sz="1900" dirty="0"/>
                    </a:p>
                  </a:txBody>
                  <a:tcPr marL="62215" marR="62215" marT="31107" marB="31107"/>
                </a:tc>
                <a:extLst>
                  <a:ext uri="{0D108BD9-81ED-4DB2-BD59-A6C34878D82A}">
                    <a16:rowId xmlns:a16="http://schemas.microsoft.com/office/drawing/2014/main" val="10001"/>
                  </a:ext>
                </a:extLst>
              </a:tr>
              <a:tr h="451796">
                <a:tc>
                  <a:txBody>
                    <a:bodyPr/>
                    <a:lstStyle/>
                    <a:p>
                      <a:r>
                        <a:rPr lang="en-US" sz="1900" dirty="0" smtClean="0"/>
                        <a:t>= Taxable Income</a:t>
                      </a:r>
                      <a:endParaRPr lang="en-US" sz="1900" dirty="0"/>
                    </a:p>
                  </a:txBody>
                  <a:tcPr marL="62215" marR="62215" marT="31107" marB="31107"/>
                </a:tc>
                <a:tc>
                  <a:txBody>
                    <a:bodyPr/>
                    <a:lstStyle/>
                    <a:p>
                      <a:r>
                        <a:rPr lang="en-US" sz="1900" dirty="0" smtClean="0"/>
                        <a:t>= $0</a:t>
                      </a:r>
                      <a:endParaRPr lang="en-US" sz="1900" dirty="0"/>
                    </a:p>
                  </a:txBody>
                  <a:tcPr marL="62215" marR="62215" marT="31107" marB="31107"/>
                </a:tc>
                <a:extLst>
                  <a:ext uri="{0D108BD9-81ED-4DB2-BD59-A6C34878D82A}">
                    <a16:rowId xmlns:a16="http://schemas.microsoft.com/office/drawing/2014/main" val="10002"/>
                  </a:ext>
                </a:extLst>
              </a:tr>
              <a:tr h="451796">
                <a:tc gridSpan="2">
                  <a:txBody>
                    <a:bodyPr/>
                    <a:lstStyle/>
                    <a:p>
                      <a:r>
                        <a:rPr lang="en-US" sz="1900" b="1" dirty="0" smtClean="0">
                          <a:sym typeface="Wingdings" pitchFamily="2" charset="2"/>
                        </a:rPr>
                        <a:t> Alexis’s Portion of the Federal Budget is $0</a:t>
                      </a:r>
                      <a:endParaRPr lang="en-US" sz="1900" b="1" dirty="0"/>
                    </a:p>
                  </a:txBody>
                  <a:tcPr marL="62215" marR="62215" marT="31107" marB="31107"/>
                </a:tc>
                <a:tc hMerge="1">
                  <a:txBody>
                    <a:bodyPr/>
                    <a:lstStyle/>
                    <a:p>
                      <a:endParaRPr lang="en-US"/>
                    </a:p>
                  </a:txBody>
                  <a:tcPr/>
                </a:tc>
                <a:extLst>
                  <a:ext uri="{0D108BD9-81ED-4DB2-BD59-A6C34878D82A}">
                    <a16:rowId xmlns:a16="http://schemas.microsoft.com/office/drawing/2014/main" val="10003"/>
                  </a:ext>
                </a:extLst>
              </a:tr>
              <a:tr h="451796">
                <a:tc>
                  <a:txBody>
                    <a:bodyPr/>
                    <a:lstStyle/>
                    <a:p>
                      <a:r>
                        <a:rPr lang="en-US" sz="1900" dirty="0" smtClean="0"/>
                        <a:t>Taxes paid through paycheck</a:t>
                      </a:r>
                      <a:endParaRPr lang="en-US" sz="1900" dirty="0"/>
                    </a:p>
                  </a:txBody>
                  <a:tcPr marL="62215" marR="62215" marT="31107" marB="31107"/>
                </a:tc>
                <a:tc>
                  <a:txBody>
                    <a:bodyPr/>
                    <a:lstStyle/>
                    <a:p>
                      <a:r>
                        <a:rPr lang="en-US" sz="1900" dirty="0" smtClean="0"/>
                        <a:t>$500</a:t>
                      </a:r>
                      <a:endParaRPr lang="en-US" sz="1900" dirty="0"/>
                    </a:p>
                  </a:txBody>
                  <a:tcPr marL="62215" marR="62215" marT="31107" marB="31107"/>
                </a:tc>
                <a:extLst>
                  <a:ext uri="{0D108BD9-81ED-4DB2-BD59-A6C34878D82A}">
                    <a16:rowId xmlns:a16="http://schemas.microsoft.com/office/drawing/2014/main" val="10004"/>
                  </a:ext>
                </a:extLst>
              </a:tr>
              <a:tr h="451796">
                <a:tc>
                  <a:txBody>
                    <a:bodyPr/>
                    <a:lstStyle/>
                    <a:p>
                      <a:r>
                        <a:rPr lang="en-US" sz="1900" dirty="0" smtClean="0"/>
                        <a:t>Credits</a:t>
                      </a:r>
                      <a:endParaRPr lang="en-US" sz="1900" dirty="0"/>
                    </a:p>
                  </a:txBody>
                  <a:tcPr marL="62215" marR="62215" marT="31107" marB="31107"/>
                </a:tc>
                <a:tc>
                  <a:txBody>
                    <a:bodyPr/>
                    <a:lstStyle/>
                    <a:p>
                      <a:r>
                        <a:rPr lang="en-US" sz="1900" dirty="0" smtClean="0"/>
                        <a:t>$3000</a:t>
                      </a:r>
                      <a:endParaRPr lang="en-US" sz="1900" dirty="0"/>
                    </a:p>
                  </a:txBody>
                  <a:tcPr marL="62215" marR="62215" marT="31107" marB="31107"/>
                </a:tc>
                <a:extLst>
                  <a:ext uri="{0D108BD9-81ED-4DB2-BD59-A6C34878D82A}">
                    <a16:rowId xmlns:a16="http://schemas.microsoft.com/office/drawing/2014/main" val="10005"/>
                  </a:ext>
                </a:extLst>
              </a:tr>
              <a:tr h="451796">
                <a:tc gridSpan="2">
                  <a:txBody>
                    <a:bodyPr/>
                    <a:lstStyle/>
                    <a:p>
                      <a:r>
                        <a:rPr lang="en-US" sz="1900" b="1" dirty="0" smtClean="0">
                          <a:sym typeface="Wingdings" pitchFamily="2" charset="2"/>
                        </a:rPr>
                        <a:t> </a:t>
                      </a:r>
                      <a:r>
                        <a:rPr lang="en-US" sz="1900" b="1" dirty="0" smtClean="0"/>
                        <a:t>Alexis’s refund</a:t>
                      </a:r>
                      <a:r>
                        <a:rPr lang="en-US" sz="1900" b="1" baseline="0" dirty="0" smtClean="0"/>
                        <a:t> is $3,500!</a:t>
                      </a:r>
                      <a:endParaRPr lang="en-US" sz="1900" b="1" dirty="0"/>
                    </a:p>
                  </a:txBody>
                  <a:tcPr marL="62215" marR="62215" marT="31107" marB="31107"/>
                </a:tc>
                <a:tc hMerge="1">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083956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Taxes Work and Why we care cont.</a:t>
            </a:r>
            <a:endParaRPr lang="en-US" dirty="0"/>
          </a:p>
        </p:txBody>
      </p:sp>
      <p:sp>
        <p:nvSpPr>
          <p:cNvPr id="3" name="Content Placeholder 2"/>
          <p:cNvSpPr>
            <a:spLocks noGrp="1"/>
          </p:cNvSpPr>
          <p:nvPr>
            <p:ph sz="quarter" idx="1"/>
          </p:nvPr>
        </p:nvSpPr>
        <p:spPr/>
        <p:txBody>
          <a:bodyPr/>
          <a:lstStyle/>
          <a:p>
            <a:pPr marL="0" indent="0">
              <a:buNone/>
            </a:pPr>
            <a:r>
              <a:rPr lang="en-US" dirty="0" smtClean="0"/>
              <a:t>Credits                                                 Deductions </a:t>
            </a:r>
          </a:p>
          <a:p>
            <a:pPr marL="0" indent="0">
              <a:buNone/>
            </a:pPr>
            <a:r>
              <a:rPr lang="en-US" dirty="0" smtClean="0"/>
              <a:t> </a:t>
            </a:r>
          </a:p>
        </p:txBody>
      </p:sp>
      <p:sp>
        <p:nvSpPr>
          <p:cNvPr id="5" name="Content Placeholder 3"/>
          <p:cNvSpPr>
            <a:spLocks noGrp="1"/>
          </p:cNvSpPr>
          <p:nvPr/>
        </p:nvSpPr>
        <p:spPr>
          <a:xfrm>
            <a:off x="1368978" y="1742223"/>
            <a:ext cx="2364152" cy="2680038"/>
          </a:xfrm>
          <a:prstGeom prst="rect">
            <a:avLst/>
          </a:prstGeom>
          <a:ln w="38100">
            <a:solidFill>
              <a:schemeClr val="accent1"/>
            </a:solidFill>
          </a:ln>
        </p:spPr>
        <p:txBody>
          <a:bodyPr vert="horz" lIns="62215" tIns="31107" rIns="62215" bIns="31107"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defTabSz="622158">
              <a:spcBef>
                <a:spcPts val="816"/>
              </a:spcBef>
              <a:buClr>
                <a:srgbClr val="D16349"/>
              </a:buClr>
              <a:buNone/>
            </a:pPr>
            <a:r>
              <a:rPr lang="en-US" sz="1361" dirty="0">
                <a:solidFill>
                  <a:prstClr val="black">
                    <a:lumMod val="65000"/>
                    <a:lumOff val="35000"/>
                  </a:prstClr>
                </a:solidFill>
                <a:latin typeface="Georgia"/>
              </a:rPr>
              <a:t>Directly </a:t>
            </a:r>
            <a:r>
              <a:rPr lang="en-US" sz="1361" dirty="0">
                <a:solidFill>
                  <a:prstClr val="black">
                    <a:lumMod val="65000"/>
                    <a:lumOff val="35000"/>
                  </a:prstClr>
                </a:solidFill>
                <a:latin typeface="Georgia"/>
              </a:rPr>
              <a:t>reduce the amount of </a:t>
            </a:r>
            <a:r>
              <a:rPr lang="en-US" sz="1361" b="1" dirty="0">
                <a:solidFill>
                  <a:prstClr val="black">
                    <a:lumMod val="65000"/>
                    <a:lumOff val="35000"/>
                  </a:prstClr>
                </a:solidFill>
                <a:latin typeface="Georgia"/>
              </a:rPr>
              <a:t>tax</a:t>
            </a:r>
            <a:r>
              <a:rPr lang="en-US" sz="1361" dirty="0">
                <a:solidFill>
                  <a:prstClr val="black">
                    <a:lumMod val="65000"/>
                    <a:lumOff val="35000"/>
                  </a:prstClr>
                </a:solidFill>
                <a:latin typeface="Georgia"/>
              </a:rPr>
              <a:t> you </a:t>
            </a:r>
            <a:r>
              <a:rPr lang="en-US" sz="1361" dirty="0">
                <a:solidFill>
                  <a:prstClr val="black">
                    <a:lumMod val="65000"/>
                    <a:lumOff val="35000"/>
                  </a:prstClr>
                </a:solidFill>
                <a:latin typeface="Georgia"/>
              </a:rPr>
              <a:t>owe, giving  you </a:t>
            </a:r>
            <a:r>
              <a:rPr lang="en-US" sz="1361" dirty="0">
                <a:solidFill>
                  <a:prstClr val="black">
                    <a:lumMod val="65000"/>
                    <a:lumOff val="35000"/>
                  </a:prstClr>
                </a:solidFill>
                <a:latin typeface="Georgia"/>
              </a:rPr>
              <a:t>a dollar-for-dollar </a:t>
            </a:r>
            <a:r>
              <a:rPr lang="en-US" sz="1361" b="1" dirty="0">
                <a:solidFill>
                  <a:prstClr val="black">
                    <a:lumMod val="65000"/>
                    <a:lumOff val="35000"/>
                  </a:prstClr>
                </a:solidFill>
                <a:latin typeface="Georgia"/>
              </a:rPr>
              <a:t>reduction</a:t>
            </a:r>
            <a:r>
              <a:rPr lang="en-US" sz="1361" dirty="0">
                <a:solidFill>
                  <a:prstClr val="black">
                    <a:lumMod val="65000"/>
                    <a:lumOff val="35000"/>
                  </a:prstClr>
                </a:solidFill>
                <a:latin typeface="Georgia"/>
              </a:rPr>
              <a:t> of your </a:t>
            </a:r>
            <a:r>
              <a:rPr lang="en-US" sz="1361" b="1" dirty="0">
                <a:solidFill>
                  <a:prstClr val="black">
                    <a:lumMod val="65000"/>
                    <a:lumOff val="35000"/>
                  </a:prstClr>
                </a:solidFill>
                <a:latin typeface="Georgia"/>
              </a:rPr>
              <a:t>tax</a:t>
            </a:r>
            <a:r>
              <a:rPr lang="en-US" sz="1361" dirty="0">
                <a:solidFill>
                  <a:prstClr val="black">
                    <a:lumMod val="65000"/>
                    <a:lumOff val="35000"/>
                  </a:prstClr>
                </a:solidFill>
                <a:latin typeface="Georgia"/>
              </a:rPr>
              <a:t> liability.</a:t>
            </a:r>
          </a:p>
          <a:p>
            <a:pPr marL="124432" indent="-124432" defTabSz="622158">
              <a:spcBef>
                <a:spcPts val="816"/>
              </a:spcBef>
              <a:buClr>
                <a:srgbClr val="D16349"/>
              </a:buClr>
            </a:pPr>
            <a:endParaRPr lang="en-US" sz="1361" dirty="0">
              <a:solidFill>
                <a:prstClr val="black">
                  <a:lumMod val="65000"/>
                  <a:lumOff val="35000"/>
                </a:prstClr>
              </a:solidFill>
              <a:latin typeface="Georgia"/>
            </a:endParaRPr>
          </a:p>
          <a:p>
            <a:pPr marL="0" indent="0" defTabSz="622158">
              <a:spcBef>
                <a:spcPts val="816"/>
              </a:spcBef>
              <a:buClr>
                <a:srgbClr val="D16349"/>
              </a:buClr>
              <a:buNone/>
            </a:pPr>
            <a:r>
              <a:rPr lang="en-US" sz="1361" dirty="0">
                <a:solidFill>
                  <a:prstClr val="black">
                    <a:lumMod val="65000"/>
                    <a:lumOff val="35000"/>
                  </a:prstClr>
                </a:solidFill>
                <a:latin typeface="Georgia"/>
              </a:rPr>
              <a:t>Example:  </a:t>
            </a:r>
            <a:r>
              <a:rPr lang="en-US" sz="1361" dirty="0">
                <a:solidFill>
                  <a:prstClr val="black">
                    <a:lumMod val="65000"/>
                    <a:lumOff val="35000"/>
                  </a:prstClr>
                </a:solidFill>
                <a:latin typeface="Georgia"/>
              </a:rPr>
              <a:t>$1,000, for instance, lowers your </a:t>
            </a:r>
            <a:r>
              <a:rPr lang="en-US" sz="1361" b="1" dirty="0">
                <a:solidFill>
                  <a:prstClr val="black">
                    <a:lumMod val="65000"/>
                    <a:lumOff val="35000"/>
                  </a:prstClr>
                </a:solidFill>
                <a:latin typeface="Georgia"/>
              </a:rPr>
              <a:t>tax</a:t>
            </a:r>
            <a:r>
              <a:rPr lang="en-US" sz="1361" dirty="0">
                <a:solidFill>
                  <a:prstClr val="black">
                    <a:lumMod val="65000"/>
                    <a:lumOff val="35000"/>
                  </a:prstClr>
                </a:solidFill>
                <a:latin typeface="Georgia"/>
              </a:rPr>
              <a:t> bill by the corresponding $1,000.</a:t>
            </a:r>
          </a:p>
        </p:txBody>
      </p:sp>
      <p:sp>
        <p:nvSpPr>
          <p:cNvPr id="6" name="Content Placeholder 3"/>
          <p:cNvSpPr>
            <a:spLocks noGrp="1"/>
          </p:cNvSpPr>
          <p:nvPr/>
        </p:nvSpPr>
        <p:spPr>
          <a:xfrm>
            <a:off x="4831227" y="1742223"/>
            <a:ext cx="2364152" cy="2680038"/>
          </a:xfrm>
          <a:prstGeom prst="rect">
            <a:avLst/>
          </a:prstGeom>
          <a:ln w="38100">
            <a:solidFill>
              <a:schemeClr val="accent1"/>
            </a:solidFill>
          </a:ln>
        </p:spPr>
        <p:txBody>
          <a:bodyPr vert="horz" lIns="62215" tIns="31107" rIns="62215" bIns="31107"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defTabSz="622158">
              <a:spcBef>
                <a:spcPts val="816"/>
              </a:spcBef>
              <a:buClr>
                <a:srgbClr val="D16349"/>
              </a:buClr>
              <a:buNone/>
            </a:pPr>
            <a:r>
              <a:rPr lang="en-US" sz="1361" dirty="0">
                <a:solidFill>
                  <a:prstClr val="black">
                    <a:lumMod val="65000"/>
                    <a:lumOff val="35000"/>
                  </a:prstClr>
                </a:solidFill>
                <a:latin typeface="Georgia"/>
              </a:rPr>
              <a:t>Lower </a:t>
            </a:r>
            <a:r>
              <a:rPr lang="en-US" sz="1361" dirty="0">
                <a:solidFill>
                  <a:prstClr val="black">
                    <a:lumMod val="65000"/>
                    <a:lumOff val="35000"/>
                  </a:prstClr>
                </a:solidFill>
                <a:latin typeface="Georgia"/>
              </a:rPr>
              <a:t>your taxable income by the percentage of your highest federal income </a:t>
            </a:r>
            <a:r>
              <a:rPr lang="en-US" sz="1361" b="1" dirty="0">
                <a:solidFill>
                  <a:prstClr val="black">
                    <a:lumMod val="65000"/>
                    <a:lumOff val="35000"/>
                  </a:prstClr>
                </a:solidFill>
                <a:latin typeface="Georgia"/>
              </a:rPr>
              <a:t>tax</a:t>
            </a:r>
            <a:r>
              <a:rPr lang="en-US" sz="1361" dirty="0">
                <a:solidFill>
                  <a:prstClr val="black">
                    <a:lumMod val="65000"/>
                    <a:lumOff val="35000"/>
                  </a:prstClr>
                </a:solidFill>
                <a:latin typeface="Georgia"/>
              </a:rPr>
              <a:t> bracket.</a:t>
            </a:r>
          </a:p>
          <a:p>
            <a:pPr marL="124432" indent="-124432" defTabSz="622158">
              <a:spcBef>
                <a:spcPts val="816"/>
              </a:spcBef>
              <a:buClr>
                <a:srgbClr val="D16349"/>
              </a:buClr>
            </a:pPr>
            <a:endParaRPr lang="en-US" sz="1361" dirty="0">
              <a:solidFill>
                <a:prstClr val="black">
                  <a:lumMod val="65000"/>
                  <a:lumOff val="35000"/>
                </a:prstClr>
              </a:solidFill>
              <a:latin typeface="Georgia"/>
            </a:endParaRPr>
          </a:p>
          <a:p>
            <a:pPr marL="0" indent="0" defTabSz="622158">
              <a:spcBef>
                <a:spcPts val="816"/>
              </a:spcBef>
              <a:buClr>
                <a:srgbClr val="D16349"/>
              </a:buClr>
              <a:buNone/>
            </a:pPr>
            <a:r>
              <a:rPr lang="en-US" sz="1361" dirty="0">
                <a:solidFill>
                  <a:prstClr val="black">
                    <a:lumMod val="65000"/>
                    <a:lumOff val="35000"/>
                  </a:prstClr>
                </a:solidFill>
                <a:latin typeface="Georgia"/>
              </a:rPr>
              <a:t>Example:</a:t>
            </a:r>
            <a:r>
              <a:rPr lang="en-US" sz="1361" dirty="0">
                <a:solidFill>
                  <a:prstClr val="black">
                    <a:lumMod val="65000"/>
                    <a:lumOff val="35000"/>
                  </a:prstClr>
                </a:solidFill>
                <a:latin typeface="Georgia"/>
              </a:rPr>
              <a:t> if you're the 22% </a:t>
            </a:r>
            <a:r>
              <a:rPr lang="en-US" sz="1361" b="1" dirty="0">
                <a:solidFill>
                  <a:prstClr val="black">
                    <a:lumMod val="65000"/>
                    <a:lumOff val="35000"/>
                  </a:prstClr>
                </a:solidFill>
                <a:latin typeface="Georgia"/>
              </a:rPr>
              <a:t>tax</a:t>
            </a:r>
            <a:r>
              <a:rPr lang="en-US" sz="1361" dirty="0">
                <a:solidFill>
                  <a:prstClr val="black">
                    <a:lumMod val="65000"/>
                    <a:lumOff val="35000"/>
                  </a:prstClr>
                </a:solidFill>
                <a:latin typeface="Georgia"/>
              </a:rPr>
              <a:t> bracket and you have a $100 </a:t>
            </a:r>
            <a:r>
              <a:rPr lang="en-US" sz="1361" b="1" dirty="0">
                <a:solidFill>
                  <a:prstClr val="black">
                    <a:lumMod val="65000"/>
                    <a:lumOff val="35000"/>
                  </a:prstClr>
                </a:solidFill>
                <a:latin typeface="Georgia"/>
              </a:rPr>
              <a:t>deduction</a:t>
            </a:r>
            <a:r>
              <a:rPr lang="en-US" sz="1361" dirty="0">
                <a:solidFill>
                  <a:prstClr val="black">
                    <a:lumMod val="65000"/>
                    <a:lumOff val="35000"/>
                  </a:prstClr>
                </a:solidFill>
                <a:latin typeface="Georgia"/>
              </a:rPr>
              <a:t>, that </a:t>
            </a:r>
            <a:r>
              <a:rPr lang="en-US" sz="1361" b="1" dirty="0">
                <a:solidFill>
                  <a:prstClr val="black">
                    <a:lumMod val="65000"/>
                    <a:lumOff val="35000"/>
                  </a:prstClr>
                </a:solidFill>
                <a:latin typeface="Georgia"/>
              </a:rPr>
              <a:t>deduction</a:t>
            </a:r>
            <a:r>
              <a:rPr lang="en-US" sz="1361" dirty="0">
                <a:solidFill>
                  <a:prstClr val="black">
                    <a:lumMod val="65000"/>
                    <a:lumOff val="35000"/>
                  </a:prstClr>
                </a:solidFill>
                <a:latin typeface="Georgia"/>
              </a:rPr>
              <a:t> will save you $22 in taxes (22% of $100).</a:t>
            </a:r>
            <a:br>
              <a:rPr lang="en-US" sz="1361" dirty="0">
                <a:solidFill>
                  <a:prstClr val="black">
                    <a:lumMod val="65000"/>
                    <a:lumOff val="35000"/>
                  </a:prstClr>
                </a:solidFill>
                <a:latin typeface="Georgia"/>
              </a:rPr>
            </a:br>
            <a:endParaRPr lang="en-US" sz="1361" dirty="0">
              <a:solidFill>
                <a:prstClr val="black">
                  <a:lumMod val="65000"/>
                  <a:lumOff val="35000"/>
                </a:prstClr>
              </a:solidFill>
              <a:latin typeface="Georgia"/>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23728894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smtClean="0"/>
              <a:t>Seize the Opportunity!</a:t>
            </a:r>
            <a:endParaRPr lang="en-US" dirty="0"/>
          </a:p>
        </p:txBody>
      </p:sp>
      <p:sp>
        <p:nvSpPr>
          <p:cNvPr id="3" name="Content Placeholder 2"/>
          <p:cNvSpPr>
            <a:spLocks noGrp="1"/>
          </p:cNvSpPr>
          <p:nvPr>
            <p:ph sz="quarter" idx="1"/>
          </p:nvPr>
        </p:nvSpPr>
        <p:spPr/>
        <p:txBody>
          <a:bodyPr>
            <a:normAutofit/>
          </a:bodyPr>
          <a:lstStyle/>
          <a:p>
            <a:pPr marL="0" indent="0">
              <a:buNone/>
            </a:pPr>
            <a:r>
              <a:rPr lang="en-US" sz="1905" dirty="0"/>
              <a:t>If you don’t file, you could leave money on the table!</a:t>
            </a:r>
          </a:p>
          <a:p>
            <a:pPr lvl="1"/>
            <a:r>
              <a:rPr lang="en-US" sz="1905" dirty="0"/>
              <a:t>Even people who aren’t required to file can get sizable refunds!</a:t>
            </a:r>
          </a:p>
          <a:p>
            <a:pPr lvl="1"/>
            <a:r>
              <a:rPr lang="en-US" sz="1905" dirty="0"/>
              <a:t>You lose out on your refund if </a:t>
            </a:r>
            <a:r>
              <a:rPr lang="en-US" sz="1905" dirty="0"/>
              <a:t>you don’t </a:t>
            </a:r>
            <a:r>
              <a:rPr lang="en-US" sz="1905" dirty="0"/>
              <a:t>file and claim it within three years</a:t>
            </a:r>
          </a:p>
          <a:p>
            <a:pPr lvl="1"/>
            <a:r>
              <a:rPr lang="en-US" sz="1905" dirty="0"/>
              <a:t>No penalty for late filing if you get a refund  </a:t>
            </a:r>
          </a:p>
          <a:p>
            <a:pPr lvl="1"/>
            <a:r>
              <a:rPr lang="en-US" sz="1905" dirty="0"/>
              <a:t>It never hurts to file!</a:t>
            </a:r>
          </a:p>
          <a:p>
            <a:pPr marL="205741" lvl="1" indent="0">
              <a:buNone/>
            </a:pPr>
            <a:endParaRPr lang="en-US" sz="1905" dirty="0"/>
          </a:p>
          <a:p>
            <a:pPr marL="205741" lvl="1" indent="0">
              <a:buNone/>
            </a:pPr>
            <a:endParaRPr lang="en-US" sz="1905" dirty="0"/>
          </a:p>
          <a:p>
            <a:pPr marL="205741" lvl="1" indent="0">
              <a:buNone/>
            </a:pPr>
            <a:r>
              <a:rPr lang="en-US" sz="816" dirty="0"/>
              <a:t>FE Standard 10A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215896245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a:spLocks noGrp="1"/>
          </p:cNvSpPr>
          <p:nvPr>
            <p:ph type="title"/>
          </p:nvPr>
        </p:nvSpPr>
        <p:spPr>
          <a:prstGeom prst="rect">
            <a:avLst/>
          </a:prstGeom>
        </p:spPr>
        <p:txBody>
          <a:bodyPr spcFirstLastPara="1" wrap="square" lIns="91425" tIns="91425" rIns="91425" bIns="91425" anchor="t" anchorCtr="0">
            <a:noAutofit/>
          </a:bodyPr>
          <a:lstStyle/>
          <a:p>
            <a:pPr marL="914400" lvl="0" indent="-381000" algn="l" rtl="0">
              <a:spcBef>
                <a:spcPts val="0"/>
              </a:spcBef>
              <a:spcAft>
                <a:spcPts val="0"/>
              </a:spcAft>
              <a:buClr>
                <a:srgbClr val="000000"/>
              </a:buClr>
              <a:buSzPts val="2400"/>
              <a:buFont typeface="Arial"/>
              <a:buAutoNum type="arabicPeriod"/>
            </a:pPr>
            <a:r>
              <a:rPr lang="en" sz="2400">
                <a:solidFill>
                  <a:srgbClr val="000000"/>
                </a:solidFill>
                <a:latin typeface="Arial"/>
                <a:ea typeface="Arial"/>
                <a:cs typeface="Arial"/>
                <a:sym typeface="Arial"/>
              </a:rPr>
              <a:t>Anchoring</a:t>
            </a:r>
            <a:endParaRPr sz="2400">
              <a:solidFill>
                <a:srgbClr val="000000"/>
              </a:solidFill>
              <a:latin typeface="Arial"/>
              <a:ea typeface="Arial"/>
              <a:cs typeface="Arial"/>
              <a:sym typeface="Arial"/>
            </a:endParaRPr>
          </a:p>
          <a:p>
            <a:pPr marL="914400" lvl="0" indent="-381000" algn="l" rtl="0">
              <a:spcBef>
                <a:spcPts val="0"/>
              </a:spcBef>
              <a:spcAft>
                <a:spcPts val="0"/>
              </a:spcAft>
              <a:buClr>
                <a:srgbClr val="000000"/>
              </a:buClr>
              <a:buSzPts val="2400"/>
              <a:buFont typeface="Arial"/>
              <a:buAutoNum type="arabicPeriod"/>
            </a:pPr>
            <a:r>
              <a:rPr lang="en" sz="2400">
                <a:solidFill>
                  <a:srgbClr val="000000"/>
                </a:solidFill>
                <a:latin typeface="Arial"/>
                <a:ea typeface="Arial"/>
                <a:cs typeface="Arial"/>
                <a:sym typeface="Arial"/>
              </a:rPr>
              <a:t>Compromise Effect</a:t>
            </a:r>
            <a:endParaRPr sz="2400">
              <a:solidFill>
                <a:srgbClr val="000000"/>
              </a:solidFill>
              <a:latin typeface="Arial"/>
              <a:ea typeface="Arial"/>
              <a:cs typeface="Arial"/>
              <a:sym typeface="Arial"/>
            </a:endParaRPr>
          </a:p>
          <a:p>
            <a:pPr marL="914400" lvl="0" indent="-381000" algn="l" rtl="0">
              <a:spcBef>
                <a:spcPts val="0"/>
              </a:spcBef>
              <a:spcAft>
                <a:spcPts val="0"/>
              </a:spcAft>
              <a:buClr>
                <a:srgbClr val="000000"/>
              </a:buClr>
              <a:buSzPts val="2400"/>
              <a:buFont typeface="Arial"/>
              <a:buAutoNum type="arabicPeriod"/>
            </a:pPr>
            <a:r>
              <a:rPr lang="en" sz="2400">
                <a:solidFill>
                  <a:srgbClr val="000000"/>
                </a:solidFill>
                <a:latin typeface="Arial"/>
                <a:ea typeface="Arial"/>
                <a:cs typeface="Arial"/>
                <a:sym typeface="Arial"/>
              </a:rPr>
              <a:t>Earmarking</a:t>
            </a:r>
            <a:endParaRPr sz="2400">
              <a:solidFill>
                <a:srgbClr val="000000"/>
              </a:solidFill>
              <a:latin typeface="Arial"/>
              <a:ea typeface="Arial"/>
              <a:cs typeface="Arial"/>
              <a:sym typeface="Arial"/>
            </a:endParaRPr>
          </a:p>
          <a:p>
            <a:pPr marL="914400" lvl="0" indent="-381000" algn="l" rtl="0">
              <a:spcBef>
                <a:spcPts val="0"/>
              </a:spcBef>
              <a:spcAft>
                <a:spcPts val="0"/>
              </a:spcAft>
              <a:buClr>
                <a:srgbClr val="000000"/>
              </a:buClr>
              <a:buSzPts val="2400"/>
              <a:buFont typeface="Arial"/>
              <a:buAutoNum type="arabicPeriod"/>
            </a:pPr>
            <a:r>
              <a:rPr lang="en" sz="2400">
                <a:solidFill>
                  <a:srgbClr val="000000"/>
                </a:solidFill>
                <a:latin typeface="Arial"/>
                <a:ea typeface="Arial"/>
                <a:cs typeface="Arial"/>
                <a:sym typeface="Arial"/>
              </a:rPr>
              <a:t>Defaults: Opt in/Opt Out</a:t>
            </a:r>
            <a:endParaRPr sz="2400">
              <a:solidFill>
                <a:srgbClr val="000000"/>
              </a:solidFill>
              <a:latin typeface="Arial"/>
              <a:ea typeface="Arial"/>
              <a:cs typeface="Arial"/>
              <a:sym typeface="Arial"/>
            </a:endParaRPr>
          </a:p>
          <a:p>
            <a:pPr marL="914400" lvl="0" indent="-381000" algn="l" rtl="0">
              <a:spcBef>
                <a:spcPts val="0"/>
              </a:spcBef>
              <a:spcAft>
                <a:spcPts val="0"/>
              </a:spcAft>
              <a:buClr>
                <a:srgbClr val="000000"/>
              </a:buClr>
              <a:buSzPts val="2400"/>
              <a:buFont typeface="Arial"/>
              <a:buAutoNum type="arabicPeriod"/>
            </a:pPr>
            <a:r>
              <a:rPr lang="en" sz="2400">
                <a:solidFill>
                  <a:srgbClr val="000000"/>
                </a:solidFill>
                <a:latin typeface="Arial"/>
                <a:ea typeface="Arial"/>
                <a:cs typeface="Arial"/>
                <a:sym typeface="Arial"/>
              </a:rPr>
              <a:t>Decision Points</a:t>
            </a:r>
            <a:endParaRPr sz="2400">
              <a:solidFill>
                <a:srgbClr val="000000"/>
              </a:solidFill>
              <a:latin typeface="Arial"/>
              <a:ea typeface="Arial"/>
              <a:cs typeface="Arial"/>
              <a:sym typeface="Arial"/>
            </a:endParaRPr>
          </a:p>
          <a:p>
            <a:pPr marL="914400" lvl="0" indent="-381000" algn="l" rtl="0">
              <a:spcBef>
                <a:spcPts val="0"/>
              </a:spcBef>
              <a:spcAft>
                <a:spcPts val="0"/>
              </a:spcAft>
              <a:buClr>
                <a:srgbClr val="000000"/>
              </a:buClr>
              <a:buSzPts val="2400"/>
              <a:buFont typeface="Arial"/>
              <a:buAutoNum type="arabicPeriod"/>
            </a:pPr>
            <a:r>
              <a:rPr lang="en" sz="2400">
                <a:solidFill>
                  <a:srgbClr val="000000"/>
                </a:solidFill>
                <a:latin typeface="Arial"/>
                <a:ea typeface="Arial"/>
                <a:cs typeface="Arial"/>
                <a:sym typeface="Arial"/>
              </a:rPr>
              <a:t>Framing: Pennies-A-Day</a:t>
            </a:r>
            <a:endParaRPr sz="2400">
              <a:solidFill>
                <a:srgbClr val="000000"/>
              </a:solidFill>
              <a:latin typeface="Arial"/>
              <a:ea typeface="Arial"/>
              <a:cs typeface="Arial"/>
              <a:sym typeface="Arial"/>
            </a:endParaRPr>
          </a:p>
          <a:p>
            <a:pPr marL="914400" lvl="0" indent="-381000" algn="l" rtl="0">
              <a:spcBef>
                <a:spcPts val="0"/>
              </a:spcBef>
              <a:spcAft>
                <a:spcPts val="0"/>
              </a:spcAft>
              <a:buClr>
                <a:srgbClr val="000000"/>
              </a:buClr>
              <a:buSzPts val="2400"/>
              <a:buFont typeface="Arial"/>
              <a:buAutoNum type="arabicPeriod"/>
            </a:pPr>
            <a:r>
              <a:rPr lang="en" sz="2400">
                <a:solidFill>
                  <a:srgbClr val="000000"/>
                </a:solidFill>
                <a:latin typeface="Arial"/>
                <a:ea typeface="Arial"/>
                <a:cs typeface="Arial"/>
                <a:sym typeface="Arial"/>
              </a:rPr>
              <a:t>Goal Visibility</a:t>
            </a:r>
            <a:endParaRPr sz="2400">
              <a:solidFill>
                <a:srgbClr val="000000"/>
              </a:solidFill>
              <a:latin typeface="Arial"/>
              <a:ea typeface="Arial"/>
              <a:cs typeface="Arial"/>
              <a:sym typeface="Arial"/>
            </a:endParaRPr>
          </a:p>
          <a:p>
            <a:pPr marL="914400" lvl="0" indent="-381000" algn="l" rtl="0">
              <a:spcBef>
                <a:spcPts val="0"/>
              </a:spcBef>
              <a:spcAft>
                <a:spcPts val="0"/>
              </a:spcAft>
              <a:buClr>
                <a:srgbClr val="000000"/>
              </a:buClr>
              <a:buSzPts val="2400"/>
              <a:buFont typeface="Arial"/>
              <a:buAutoNum type="arabicPeriod"/>
            </a:pPr>
            <a:r>
              <a:rPr lang="en" sz="2400">
                <a:solidFill>
                  <a:srgbClr val="000000"/>
                </a:solidFill>
                <a:latin typeface="Arial"/>
                <a:ea typeface="Arial"/>
                <a:cs typeface="Arial"/>
                <a:sym typeface="Arial"/>
              </a:rPr>
              <a:t>Temptation Bundling</a:t>
            </a:r>
            <a:endParaRPr sz="240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filing taxes</a:t>
            </a:r>
            <a:endParaRPr lang="en-US" dirty="0"/>
          </a:p>
        </p:txBody>
      </p:sp>
      <p:sp>
        <p:nvSpPr>
          <p:cNvPr id="3" name="Content Placeholder 2"/>
          <p:cNvSpPr>
            <a:spLocks noGrp="1"/>
          </p:cNvSpPr>
          <p:nvPr>
            <p:ph sz="quarter" idx="1"/>
          </p:nvPr>
        </p:nvSpPr>
        <p:spPr/>
        <p:txBody>
          <a:bodyPr/>
          <a:lstStyle/>
          <a:p>
            <a:r>
              <a:rPr lang="en-US" dirty="0"/>
              <a:t>Tax law </a:t>
            </a:r>
            <a:r>
              <a:rPr lang="en-US" dirty="0" smtClean="0"/>
              <a:t>compliance, </a:t>
            </a:r>
            <a:r>
              <a:rPr lang="en-US" dirty="0"/>
              <a:t>Civic </a:t>
            </a:r>
            <a:r>
              <a:rPr lang="en-US" dirty="0" smtClean="0"/>
              <a:t>duty, Sense </a:t>
            </a:r>
            <a:r>
              <a:rPr lang="en-US" dirty="0"/>
              <a:t>of </a:t>
            </a:r>
            <a:r>
              <a:rPr lang="en-US" dirty="0" smtClean="0"/>
              <a:t>inclusion</a:t>
            </a:r>
            <a:endParaRPr lang="en-US" dirty="0"/>
          </a:p>
          <a:p>
            <a:r>
              <a:rPr lang="en-US" dirty="0"/>
              <a:t>Refund $$$$$$</a:t>
            </a:r>
          </a:p>
          <a:p>
            <a:r>
              <a:rPr lang="en-US" dirty="0"/>
              <a:t>Helps in some immigration </a:t>
            </a:r>
            <a:r>
              <a:rPr lang="en-US" dirty="0" smtClean="0"/>
              <a:t>cases </a:t>
            </a:r>
            <a:endParaRPr lang="en-US" dirty="0"/>
          </a:p>
          <a:p>
            <a:r>
              <a:rPr lang="en-US" dirty="0"/>
              <a:t>Easier to claim credit for prior work history if and when get a valid </a:t>
            </a:r>
            <a:r>
              <a:rPr lang="en-US" dirty="0" smtClean="0"/>
              <a:t>SSN</a:t>
            </a:r>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441373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Consequences</a:t>
            </a:r>
            <a:endParaRPr lang="en-US" dirty="0"/>
          </a:p>
        </p:txBody>
      </p:sp>
      <p:sp>
        <p:nvSpPr>
          <p:cNvPr id="3" name="Content Placeholder 2"/>
          <p:cNvSpPr>
            <a:spLocks noGrp="1"/>
          </p:cNvSpPr>
          <p:nvPr>
            <p:ph sz="quarter" idx="1"/>
          </p:nvPr>
        </p:nvSpPr>
        <p:spPr/>
        <p:txBody>
          <a:bodyPr>
            <a:noAutofit/>
          </a:bodyPr>
          <a:lstStyle/>
          <a:p>
            <a:pPr marL="0" indent="0">
              <a:buNone/>
            </a:pPr>
            <a:r>
              <a:rPr lang="en-US" sz="2177" dirty="0"/>
              <a:t>If you don’t file and you owe money, interest and penalties will add up.</a:t>
            </a:r>
          </a:p>
          <a:p>
            <a:pPr lvl="1"/>
            <a:r>
              <a:rPr lang="en-US" sz="2177" dirty="0"/>
              <a:t>Failure </a:t>
            </a:r>
            <a:r>
              <a:rPr lang="en-US" sz="2177" dirty="0"/>
              <a:t>to file penalty, but only if tax owed!</a:t>
            </a:r>
          </a:p>
          <a:p>
            <a:pPr lvl="1"/>
            <a:r>
              <a:rPr lang="en-US" sz="2177" dirty="0"/>
              <a:t>Interest charged on tax owed can increase your bill by 25% or more!</a:t>
            </a:r>
          </a:p>
          <a:p>
            <a:pPr lvl="1"/>
            <a:r>
              <a:rPr lang="en-US" sz="2177" dirty="0"/>
              <a:t>Garnishment of </a:t>
            </a:r>
            <a:r>
              <a:rPr lang="en-US" sz="2177" dirty="0"/>
              <a:t>wages</a:t>
            </a:r>
          </a:p>
          <a:p>
            <a:pPr lvl="1"/>
            <a:r>
              <a:rPr lang="en-US" sz="2177" dirty="0"/>
              <a:t>Bank levy</a:t>
            </a:r>
          </a:p>
          <a:p>
            <a:pPr lvl="1"/>
            <a:r>
              <a:rPr lang="en-US" sz="2177" dirty="0"/>
              <a:t>Property seizure</a:t>
            </a:r>
          </a:p>
          <a:p>
            <a:pPr marL="205741" lvl="1" indent="0">
              <a:buNone/>
            </a:pPr>
            <a:r>
              <a:rPr lang="en-US" sz="2177" dirty="0"/>
              <a:t>10A</a:t>
            </a:r>
          </a:p>
          <a:p>
            <a:pPr marL="205741" lvl="1" indent="0">
              <a:buNone/>
            </a:pPr>
            <a:endParaRPr lang="en-US" sz="2177" dirty="0"/>
          </a:p>
          <a:p>
            <a:pPr lvl="1"/>
            <a:endParaRPr lang="en-US" sz="2177" dirty="0"/>
          </a:p>
          <a:p>
            <a:pPr lvl="1"/>
            <a:endParaRPr lang="en-US" sz="2177" dirty="0"/>
          </a:p>
          <a:p>
            <a:pPr lvl="1"/>
            <a:endParaRPr lang="en-US" sz="2177"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20449427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Taxes without Social Security</a:t>
            </a:r>
            <a:endParaRPr lang="en-US" dirty="0"/>
          </a:p>
        </p:txBody>
      </p:sp>
      <p:sp>
        <p:nvSpPr>
          <p:cNvPr id="3" name="Content Placeholder 2"/>
          <p:cNvSpPr>
            <a:spLocks noGrp="1"/>
          </p:cNvSpPr>
          <p:nvPr>
            <p:ph sz="quarter" idx="1"/>
          </p:nvPr>
        </p:nvSpPr>
        <p:spPr/>
        <p:txBody>
          <a:bodyPr/>
          <a:lstStyle/>
          <a:p>
            <a:endParaRPr lang="en-US" dirty="0" smtClean="0"/>
          </a:p>
          <a:p>
            <a:pPr marL="0" indent="0">
              <a:buNone/>
            </a:pPr>
            <a:r>
              <a:rPr lang="en-US" dirty="0" smtClean="0"/>
              <a:t>Can you file taxes without a Social Security Number?</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13524494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a:t>
            </a:r>
            <a:r>
              <a:rPr lang="en-US" dirty="0" smtClean="0"/>
              <a:t>Taxpayer </a:t>
            </a:r>
            <a:r>
              <a:rPr lang="en-US" dirty="0"/>
              <a:t>Identification Number</a:t>
            </a:r>
          </a:p>
        </p:txBody>
      </p:sp>
      <p:sp>
        <p:nvSpPr>
          <p:cNvPr id="3" name="Content Placeholder 2"/>
          <p:cNvSpPr>
            <a:spLocks noGrp="1"/>
          </p:cNvSpPr>
          <p:nvPr>
            <p:ph sz="quarter" idx="1"/>
          </p:nvPr>
        </p:nvSpPr>
        <p:spPr>
          <a:xfrm>
            <a:off x="1368978" y="1120078"/>
            <a:ext cx="6378610" cy="3429000"/>
          </a:xfrm>
        </p:spPr>
        <p:txBody>
          <a:bodyPr/>
          <a:lstStyle/>
          <a:p>
            <a:pPr marL="0" indent="0">
              <a:buNone/>
            </a:pPr>
            <a:r>
              <a:rPr lang="en-US" dirty="0" smtClean="0"/>
              <a:t>What is an ITIN?</a:t>
            </a:r>
            <a:endParaRPr lang="en-US" dirty="0"/>
          </a:p>
        </p:txBody>
      </p:sp>
      <p:graphicFrame>
        <p:nvGraphicFramePr>
          <p:cNvPr id="4" name="Diagram 3"/>
          <p:cNvGraphicFramePr/>
          <p:nvPr>
            <p:extLst/>
          </p:nvPr>
        </p:nvGraphicFramePr>
        <p:xfrm>
          <a:off x="3690628" y="1337611"/>
          <a:ext cx="3831069" cy="2993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6670440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37" y="135014"/>
            <a:ext cx="6401472" cy="724750"/>
          </a:xfrm>
        </p:spPr>
        <p:txBody>
          <a:bodyPr>
            <a:normAutofit fontScale="90000"/>
          </a:bodyPr>
          <a:lstStyle/>
          <a:p>
            <a:r>
              <a:rPr lang="en-US" dirty="0"/>
              <a:t/>
            </a:r>
            <a:br>
              <a:rPr lang="en-US" dirty="0"/>
            </a:br>
            <a:r>
              <a:rPr lang="en-US" dirty="0" smtClean="0"/>
              <a:t/>
            </a:r>
            <a:br>
              <a:rPr lang="en-US" dirty="0" smtClean="0"/>
            </a:br>
            <a:r>
              <a:rPr lang="en-US" dirty="0"/>
              <a:t/>
            </a:r>
            <a:br>
              <a:rPr lang="en-US" dirty="0"/>
            </a:br>
            <a:r>
              <a:rPr lang="en-US" dirty="0" smtClean="0"/>
              <a:t>	</a:t>
            </a:r>
            <a:br>
              <a:rPr lang="en-US" dirty="0" smtClean="0"/>
            </a:br>
            <a:r>
              <a:rPr lang="en-US" dirty="0"/>
              <a:t/>
            </a:r>
            <a:br>
              <a:rPr lang="en-US" dirty="0"/>
            </a:br>
            <a:r>
              <a:rPr lang="en-US" dirty="0" smtClean="0"/>
              <a:t/>
            </a:r>
            <a:br>
              <a:rPr lang="en-US" dirty="0" smtClean="0"/>
            </a:br>
            <a:r>
              <a:rPr lang="en-US" dirty="0"/>
              <a:t/>
            </a:r>
            <a:br>
              <a:rPr lang="en-US" dirty="0"/>
            </a:br>
            <a:r>
              <a:rPr lang="en-US" dirty="0" smtClean="0"/>
              <a:t>ITIN</a:t>
            </a:r>
            <a:endParaRPr lang="en-US" dirty="0"/>
          </a:p>
        </p:txBody>
      </p:sp>
      <p:graphicFrame>
        <p:nvGraphicFramePr>
          <p:cNvPr id="5" name="Diagram 4"/>
          <p:cNvGraphicFramePr/>
          <p:nvPr>
            <p:extLst/>
          </p:nvPr>
        </p:nvGraphicFramePr>
        <p:xfrm>
          <a:off x="1313297" y="865165"/>
          <a:ext cx="6532526" cy="2384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659586" y="2814057"/>
            <a:ext cx="5839949" cy="930126"/>
          </a:xfrm>
          <a:prstGeom prst="rect">
            <a:avLst/>
          </a:prstGeom>
          <a:solidFill>
            <a:schemeClr val="accent1"/>
          </a:solidFill>
        </p:spPr>
        <p:txBody>
          <a:bodyPr wrap="square" rtlCol="0">
            <a:spAutoFit/>
          </a:bodyPr>
          <a:lstStyle/>
          <a:p>
            <a:pPr algn="ctr" defTabSz="622158">
              <a:buClrTx/>
            </a:pPr>
            <a:r>
              <a:rPr lang="en-US" sz="2722" kern="1200" dirty="0">
                <a:solidFill>
                  <a:prstClr val="white"/>
                </a:solidFill>
                <a:latin typeface="Georgia"/>
                <a:ea typeface="+mn-ea"/>
                <a:cs typeface="+mn-cs"/>
              </a:rPr>
              <a:t>Taxes paid by undocumented workers in the United States*.  </a:t>
            </a:r>
            <a:endParaRPr lang="en-US" sz="2722" kern="1200" dirty="0">
              <a:solidFill>
                <a:prstClr val="white"/>
              </a:solidFill>
              <a:latin typeface="Georgia"/>
              <a:ea typeface="+mn-ea"/>
              <a:cs typeface="+mn-cs"/>
            </a:endParaRPr>
          </a:p>
        </p:txBody>
      </p:sp>
      <p:sp>
        <p:nvSpPr>
          <p:cNvPr id="7" name="TextBox 6"/>
          <p:cNvSpPr txBox="1"/>
          <p:nvPr/>
        </p:nvSpPr>
        <p:spPr>
          <a:xfrm>
            <a:off x="1848898" y="3764196"/>
            <a:ext cx="5839949" cy="469359"/>
          </a:xfrm>
          <a:prstGeom prst="rect">
            <a:avLst/>
          </a:prstGeom>
          <a:noFill/>
        </p:spPr>
        <p:txBody>
          <a:bodyPr wrap="square" rtlCol="0">
            <a:spAutoFit/>
          </a:bodyPr>
          <a:lstStyle/>
          <a:p>
            <a:pPr defTabSz="622158">
              <a:buClrTx/>
            </a:pPr>
            <a:r>
              <a:rPr lang="en-US" sz="1225" kern="1200" dirty="0">
                <a:solidFill>
                  <a:prstClr val="black"/>
                </a:solidFill>
                <a:latin typeface="Georgia"/>
                <a:ea typeface="+mn-ea"/>
                <a:cs typeface="+mn-cs"/>
              </a:rPr>
              <a:t>*Estimates from Social Security Administration, Internal Revenue Service, and Institute on Taxation and Economic Policy all for tax year 2010.  </a:t>
            </a:r>
            <a:endParaRPr lang="en-US" sz="1225" kern="1200" dirty="0">
              <a:solidFill>
                <a:prstClr val="black"/>
              </a:solidFill>
              <a:latin typeface="Georgia"/>
              <a:ea typeface="+mn-ea"/>
              <a:cs typeface="+mn-cs"/>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36526396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ITIN, or Renewal</a:t>
            </a:r>
            <a:endParaRPr lang="en-US" dirty="0"/>
          </a:p>
        </p:txBody>
      </p:sp>
      <p:sp>
        <p:nvSpPr>
          <p:cNvPr id="4" name="Text Placeholder 2"/>
          <p:cNvSpPr>
            <a:spLocks noGrp="1"/>
          </p:cNvSpPr>
          <p:nvPr>
            <p:ph sz="quarter" idx="1"/>
          </p:nvPr>
        </p:nvSpPr>
        <p:spPr>
          <a:xfrm>
            <a:off x="1382567" y="1024225"/>
            <a:ext cx="2670979" cy="420163"/>
          </a:xfrm>
          <a:solidFill>
            <a:schemeClr val="accent4">
              <a:lumMod val="20000"/>
              <a:lumOff val="80000"/>
            </a:schemeClr>
          </a:solidFill>
          <a:ln w="38100">
            <a:solidFill>
              <a:schemeClr val="accent4"/>
            </a:solidFill>
          </a:ln>
        </p:spPr>
        <p:txBody>
          <a:bodyPr anchor="ctr">
            <a:normAutofit/>
          </a:bodyPr>
          <a:lstStyle/>
          <a:p>
            <a:pPr marL="0" indent="0" algn="ctr">
              <a:buNone/>
            </a:pPr>
            <a:r>
              <a:rPr lang="en-US" sz="1905" dirty="0"/>
              <a:t>New ITIN</a:t>
            </a:r>
            <a:endParaRPr lang="en-US" sz="1905" dirty="0"/>
          </a:p>
        </p:txBody>
      </p:sp>
      <p:sp>
        <p:nvSpPr>
          <p:cNvPr id="5" name="Text Placeholder 4"/>
          <p:cNvSpPr txBox="1">
            <a:spLocks/>
          </p:cNvSpPr>
          <p:nvPr/>
        </p:nvSpPr>
        <p:spPr>
          <a:xfrm>
            <a:off x="5165534" y="1024225"/>
            <a:ext cx="2604915" cy="420163"/>
          </a:xfrm>
          <a:prstGeom prst="rect">
            <a:avLst/>
          </a:prstGeom>
          <a:solidFill>
            <a:schemeClr val="accent4">
              <a:lumMod val="20000"/>
              <a:lumOff val="80000"/>
            </a:schemeClr>
          </a:solidFill>
          <a:ln w="38100">
            <a:solidFill>
              <a:schemeClr val="accent4"/>
            </a:solidFill>
          </a:ln>
        </p:spPr>
        <p:txBody>
          <a:bodyPr anchor="ctr">
            <a:normAutofit/>
          </a:bodyPr>
          <a:lstStyle>
            <a:lvl1pPr marL="302383" indent="-302383" algn="l" rtl="0" eaLnBrk="1" latinLnBrk="0" hangingPunct="1">
              <a:spcBef>
                <a:spcPct val="20000"/>
              </a:spcBef>
              <a:buClr>
                <a:schemeClr val="accent1"/>
              </a:buClr>
              <a:buSzPct val="85000"/>
              <a:buFont typeface="Wingdings 2"/>
              <a:buChar char=""/>
              <a:defRPr kumimoji="0" sz="3000" kern="1200">
                <a:solidFill>
                  <a:schemeClr val="tx1"/>
                </a:solidFill>
                <a:latin typeface="+mn-lt"/>
                <a:ea typeface="+mn-ea"/>
                <a:cs typeface="+mn-cs"/>
              </a:defRPr>
            </a:lvl1pPr>
            <a:lvl2pPr marL="604766" indent="-302383" algn="l" rtl="0" eaLnBrk="1" latinLnBrk="0" hangingPunct="1">
              <a:spcBef>
                <a:spcPct val="20000"/>
              </a:spcBef>
              <a:buClr>
                <a:schemeClr val="accent2"/>
              </a:buClr>
              <a:buSzPct val="70000"/>
              <a:buFont typeface="Wingdings"/>
              <a:buChar char=""/>
              <a:defRPr kumimoji="0" sz="2400" kern="1200">
                <a:solidFill>
                  <a:schemeClr val="tx2"/>
                </a:solidFill>
                <a:latin typeface="+mn-lt"/>
                <a:ea typeface="+mn-ea"/>
                <a:cs typeface="+mn-cs"/>
              </a:defRPr>
            </a:lvl2pPr>
            <a:lvl3pPr marL="907149" indent="-251986" algn="l" rtl="0" eaLnBrk="1" latinLnBrk="0" hangingPunct="1">
              <a:spcBef>
                <a:spcPct val="20000"/>
              </a:spcBef>
              <a:buClr>
                <a:schemeClr val="accent3"/>
              </a:buClr>
              <a:buSzPct val="75000"/>
              <a:buFont typeface="Wingdings 2"/>
              <a:buChar char=""/>
              <a:defRPr kumimoji="0" sz="2200" kern="1200">
                <a:solidFill>
                  <a:schemeClr val="tx1"/>
                </a:solidFill>
                <a:latin typeface="+mn-lt"/>
                <a:ea typeface="+mn-ea"/>
                <a:cs typeface="+mn-cs"/>
              </a:defRPr>
            </a:lvl3pPr>
            <a:lvl4pPr marL="1209532" indent="-251986" algn="l" rtl="0" eaLnBrk="1" latinLnBrk="0" hangingPunct="1">
              <a:spcBef>
                <a:spcPct val="20000"/>
              </a:spcBef>
              <a:buClr>
                <a:schemeClr val="accent4"/>
              </a:buClr>
              <a:buSzPct val="70000"/>
              <a:buFont typeface="Wingdings"/>
              <a:buChar char=""/>
              <a:defRPr kumimoji="0" sz="2200" kern="1200">
                <a:solidFill>
                  <a:schemeClr val="tx2"/>
                </a:solidFill>
                <a:latin typeface="+mn-lt"/>
                <a:ea typeface="+mn-ea"/>
                <a:cs typeface="+mn-cs"/>
              </a:defRPr>
            </a:lvl4pPr>
            <a:lvl5pPr marL="1511915" indent="-251986" algn="l" rtl="0" eaLnBrk="1" latinLnBrk="0" hangingPunct="1">
              <a:spcBef>
                <a:spcPct val="20000"/>
              </a:spcBef>
              <a:buClr>
                <a:schemeClr val="accent5"/>
              </a:buClr>
              <a:buFontTx/>
              <a:buChar char="•"/>
              <a:defRPr kumimoji="0" sz="2000" kern="1200">
                <a:solidFill>
                  <a:schemeClr val="tx1"/>
                </a:solidFill>
                <a:latin typeface="+mn-lt"/>
                <a:ea typeface="+mn-ea"/>
                <a:cs typeface="+mn-cs"/>
              </a:defRPr>
            </a:lvl5pPr>
            <a:lvl6pPr marL="1814298" indent="-201589" algn="l" rtl="0" eaLnBrk="1" latinLnBrk="0" hangingPunct="1">
              <a:spcBef>
                <a:spcPct val="20000"/>
              </a:spcBef>
              <a:buClr>
                <a:schemeClr val="accent6"/>
              </a:buClr>
              <a:buSzPct val="80000"/>
              <a:buFont typeface="Wingdings 2"/>
              <a:buChar char=""/>
              <a:defRPr kumimoji="0" sz="2000" kern="1200">
                <a:solidFill>
                  <a:schemeClr val="tx1"/>
                </a:solidFill>
                <a:latin typeface="+mn-lt"/>
                <a:ea typeface="+mn-ea"/>
                <a:cs typeface="+mn-cs"/>
              </a:defRPr>
            </a:lvl6pPr>
            <a:lvl7pPr marL="2116681" indent="-201589" algn="l" rtl="0" eaLnBrk="1" latinLnBrk="0" hangingPunct="1">
              <a:spcBef>
                <a:spcPct val="20000"/>
              </a:spcBef>
              <a:buClr>
                <a:schemeClr val="accent1">
                  <a:shade val="75000"/>
                </a:schemeClr>
              </a:buClr>
              <a:buSzPct val="90000"/>
              <a:buChar char="•"/>
              <a:defRPr kumimoji="0" sz="1800" kern="1200" baseline="0">
                <a:solidFill>
                  <a:schemeClr val="tx1"/>
                </a:solidFill>
                <a:latin typeface="+mn-lt"/>
                <a:ea typeface="+mn-ea"/>
                <a:cs typeface="+mn-cs"/>
              </a:defRPr>
            </a:lvl7pPr>
            <a:lvl8pPr marL="2318269" indent="-201589" algn="l" rtl="0" eaLnBrk="1" latinLnBrk="0" hangingPunct="1">
              <a:spcBef>
                <a:spcPct val="20000"/>
              </a:spcBef>
              <a:buClr>
                <a:schemeClr val="accent4">
                  <a:shade val="75000"/>
                </a:schemeClr>
              </a:buClr>
              <a:buChar char="•"/>
              <a:defRPr kumimoji="0" sz="1800" kern="1200">
                <a:solidFill>
                  <a:schemeClr val="tx1"/>
                </a:solidFill>
                <a:latin typeface="+mn-lt"/>
                <a:ea typeface="+mn-ea"/>
                <a:cs typeface="+mn-cs"/>
              </a:defRPr>
            </a:lvl8pPr>
            <a:lvl9pPr marL="2620652" indent="-201589"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a:lstStyle>
          <a:p>
            <a:pPr marL="0" indent="0" algn="ctr" defTabSz="622158">
              <a:buClr>
                <a:srgbClr val="D16349"/>
              </a:buClr>
              <a:buNone/>
            </a:pPr>
            <a:r>
              <a:rPr lang="en-US" sz="1905" dirty="0">
                <a:solidFill>
                  <a:prstClr val="black"/>
                </a:solidFill>
                <a:latin typeface="Georgia"/>
              </a:rPr>
              <a:t>ITIN Renewal</a:t>
            </a:r>
            <a:endParaRPr lang="en-US" sz="1905" dirty="0">
              <a:solidFill>
                <a:prstClr val="black"/>
              </a:solidFill>
              <a:latin typeface="Georgia"/>
            </a:endParaRPr>
          </a:p>
        </p:txBody>
      </p:sp>
      <p:sp>
        <p:nvSpPr>
          <p:cNvPr id="7" name="Content Placeholder 3"/>
          <p:cNvSpPr txBox="1">
            <a:spLocks/>
          </p:cNvSpPr>
          <p:nvPr/>
        </p:nvSpPr>
        <p:spPr>
          <a:xfrm>
            <a:off x="1382566" y="1444388"/>
            <a:ext cx="2670979" cy="3253026"/>
          </a:xfrm>
          <a:prstGeom prst="rect">
            <a:avLst/>
          </a:prstGeom>
          <a:ln w="38100">
            <a:solidFill>
              <a:schemeClr val="accent1"/>
            </a:solidFill>
          </a:ln>
        </p:spPr>
        <p:txBody>
          <a:bodyPr anchor="t">
            <a:normAutofit/>
          </a:bodyPr>
          <a:lstStyle>
            <a:lvl1pPr marL="302383" indent="-302383" algn="l" rtl="0" eaLnBrk="1" latinLnBrk="0" hangingPunct="1">
              <a:spcBef>
                <a:spcPct val="20000"/>
              </a:spcBef>
              <a:buClr>
                <a:schemeClr val="accent1"/>
              </a:buClr>
              <a:buSzPct val="85000"/>
              <a:buFont typeface="Wingdings 2"/>
              <a:buChar char=""/>
              <a:defRPr kumimoji="0" sz="3000" kern="1200">
                <a:solidFill>
                  <a:schemeClr val="tx1"/>
                </a:solidFill>
                <a:latin typeface="+mn-lt"/>
                <a:ea typeface="+mn-ea"/>
                <a:cs typeface="+mn-cs"/>
              </a:defRPr>
            </a:lvl1pPr>
            <a:lvl2pPr marL="604766" indent="-302383" algn="l" rtl="0" eaLnBrk="1" latinLnBrk="0" hangingPunct="1">
              <a:spcBef>
                <a:spcPct val="20000"/>
              </a:spcBef>
              <a:buClr>
                <a:schemeClr val="accent2"/>
              </a:buClr>
              <a:buSzPct val="70000"/>
              <a:buFont typeface="Wingdings"/>
              <a:buChar char=""/>
              <a:defRPr kumimoji="0" sz="2400" kern="1200">
                <a:solidFill>
                  <a:schemeClr val="tx2"/>
                </a:solidFill>
                <a:latin typeface="+mn-lt"/>
                <a:ea typeface="+mn-ea"/>
                <a:cs typeface="+mn-cs"/>
              </a:defRPr>
            </a:lvl2pPr>
            <a:lvl3pPr marL="907149" indent="-251986" algn="l" rtl="0" eaLnBrk="1" latinLnBrk="0" hangingPunct="1">
              <a:spcBef>
                <a:spcPct val="20000"/>
              </a:spcBef>
              <a:buClr>
                <a:schemeClr val="accent3"/>
              </a:buClr>
              <a:buSzPct val="75000"/>
              <a:buFont typeface="Wingdings 2"/>
              <a:buChar char=""/>
              <a:defRPr kumimoji="0" sz="2200" kern="1200">
                <a:solidFill>
                  <a:schemeClr val="tx1"/>
                </a:solidFill>
                <a:latin typeface="+mn-lt"/>
                <a:ea typeface="+mn-ea"/>
                <a:cs typeface="+mn-cs"/>
              </a:defRPr>
            </a:lvl3pPr>
            <a:lvl4pPr marL="1209532" indent="-251986" algn="l" rtl="0" eaLnBrk="1" latinLnBrk="0" hangingPunct="1">
              <a:spcBef>
                <a:spcPct val="20000"/>
              </a:spcBef>
              <a:buClr>
                <a:schemeClr val="accent4"/>
              </a:buClr>
              <a:buSzPct val="70000"/>
              <a:buFont typeface="Wingdings"/>
              <a:buChar char=""/>
              <a:defRPr kumimoji="0" sz="2200" kern="1200">
                <a:solidFill>
                  <a:schemeClr val="tx2"/>
                </a:solidFill>
                <a:latin typeface="+mn-lt"/>
                <a:ea typeface="+mn-ea"/>
                <a:cs typeface="+mn-cs"/>
              </a:defRPr>
            </a:lvl4pPr>
            <a:lvl5pPr marL="1511915" indent="-251986" algn="l" rtl="0" eaLnBrk="1" latinLnBrk="0" hangingPunct="1">
              <a:spcBef>
                <a:spcPct val="20000"/>
              </a:spcBef>
              <a:buClr>
                <a:schemeClr val="accent5"/>
              </a:buClr>
              <a:buFontTx/>
              <a:buChar char="•"/>
              <a:defRPr kumimoji="0" sz="2000" kern="1200">
                <a:solidFill>
                  <a:schemeClr val="tx1"/>
                </a:solidFill>
                <a:latin typeface="+mn-lt"/>
                <a:ea typeface="+mn-ea"/>
                <a:cs typeface="+mn-cs"/>
              </a:defRPr>
            </a:lvl5pPr>
            <a:lvl6pPr marL="1814298" indent="-201589" algn="l" rtl="0" eaLnBrk="1" latinLnBrk="0" hangingPunct="1">
              <a:spcBef>
                <a:spcPct val="20000"/>
              </a:spcBef>
              <a:buClr>
                <a:schemeClr val="accent6"/>
              </a:buClr>
              <a:buSzPct val="80000"/>
              <a:buFont typeface="Wingdings 2"/>
              <a:buChar char=""/>
              <a:defRPr kumimoji="0" sz="2000" kern="1200">
                <a:solidFill>
                  <a:schemeClr val="tx1"/>
                </a:solidFill>
                <a:latin typeface="+mn-lt"/>
                <a:ea typeface="+mn-ea"/>
                <a:cs typeface="+mn-cs"/>
              </a:defRPr>
            </a:lvl6pPr>
            <a:lvl7pPr marL="2116681" indent="-201589" algn="l" rtl="0" eaLnBrk="1" latinLnBrk="0" hangingPunct="1">
              <a:spcBef>
                <a:spcPct val="20000"/>
              </a:spcBef>
              <a:buClr>
                <a:schemeClr val="accent1">
                  <a:shade val="75000"/>
                </a:schemeClr>
              </a:buClr>
              <a:buSzPct val="90000"/>
              <a:buChar char="•"/>
              <a:defRPr kumimoji="0" sz="1800" kern="1200" baseline="0">
                <a:solidFill>
                  <a:schemeClr val="tx1"/>
                </a:solidFill>
                <a:latin typeface="+mn-lt"/>
                <a:ea typeface="+mn-ea"/>
                <a:cs typeface="+mn-cs"/>
              </a:defRPr>
            </a:lvl7pPr>
            <a:lvl8pPr marL="2318269" indent="-201589" algn="l" rtl="0" eaLnBrk="1" latinLnBrk="0" hangingPunct="1">
              <a:spcBef>
                <a:spcPct val="20000"/>
              </a:spcBef>
              <a:buClr>
                <a:schemeClr val="accent4">
                  <a:shade val="75000"/>
                </a:schemeClr>
              </a:buClr>
              <a:buChar char="•"/>
              <a:defRPr kumimoji="0" sz="1800" kern="1200">
                <a:solidFill>
                  <a:schemeClr val="tx1"/>
                </a:solidFill>
                <a:latin typeface="+mn-lt"/>
                <a:ea typeface="+mn-ea"/>
                <a:cs typeface="+mn-cs"/>
              </a:defRPr>
            </a:lvl8pPr>
            <a:lvl9pPr marL="2620652" indent="-201589"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a:lstStyle>
          <a:p>
            <a:pPr marL="0" indent="0" defTabSz="622158">
              <a:buClr>
                <a:srgbClr val="D16349"/>
              </a:buClr>
              <a:buNone/>
            </a:pPr>
            <a:r>
              <a:rPr lang="en-US" sz="2041" b="1" dirty="0">
                <a:solidFill>
                  <a:prstClr val="black"/>
                </a:solidFill>
                <a:latin typeface="Georgia"/>
              </a:rPr>
              <a:t>Who</a:t>
            </a:r>
            <a:r>
              <a:rPr lang="en-US" sz="1769" b="1" dirty="0">
                <a:solidFill>
                  <a:prstClr val="black"/>
                </a:solidFill>
                <a:latin typeface="Georgia"/>
              </a:rPr>
              <a:t>: </a:t>
            </a:r>
            <a:r>
              <a:rPr lang="en-US" sz="1769" dirty="0">
                <a:solidFill>
                  <a:prstClr val="black"/>
                </a:solidFill>
                <a:latin typeface="Georgia"/>
              </a:rPr>
              <a:t>For anyone who has never had an ITIN. </a:t>
            </a:r>
          </a:p>
          <a:p>
            <a:pPr marL="205741" indent="-205741" defTabSz="622158">
              <a:buClr>
                <a:srgbClr val="D16349"/>
              </a:buClr>
            </a:pPr>
            <a:r>
              <a:rPr lang="en-US" sz="1769" dirty="0">
                <a:solidFill>
                  <a:prstClr val="black"/>
                </a:solidFill>
                <a:latin typeface="Georgia"/>
              </a:rPr>
              <a:t>Taxpayers</a:t>
            </a:r>
          </a:p>
          <a:p>
            <a:pPr marL="205741" indent="-205741" defTabSz="622158">
              <a:buClr>
                <a:srgbClr val="D16349"/>
              </a:buClr>
            </a:pPr>
            <a:r>
              <a:rPr lang="en-US" sz="1769" dirty="0">
                <a:solidFill>
                  <a:prstClr val="black"/>
                </a:solidFill>
                <a:latin typeface="Georgia"/>
              </a:rPr>
              <a:t>Taxpayers’ spouses (anywhere)</a:t>
            </a:r>
          </a:p>
          <a:p>
            <a:pPr marL="205741" indent="-205741" defTabSz="622158">
              <a:buClr>
                <a:srgbClr val="D16349"/>
              </a:buClr>
            </a:pPr>
            <a:r>
              <a:rPr lang="en-US" sz="1769" dirty="0">
                <a:solidFill>
                  <a:prstClr val="black"/>
                </a:solidFill>
                <a:latin typeface="Georgia"/>
              </a:rPr>
              <a:t>Dependents in U.S., Canada, or Mexico.</a:t>
            </a:r>
          </a:p>
          <a:p>
            <a:pPr marL="205741" indent="-205741" defTabSz="622158">
              <a:buClr>
                <a:srgbClr val="D16349"/>
              </a:buClr>
            </a:pPr>
            <a:endParaRPr lang="en-US" sz="2041" dirty="0">
              <a:solidFill>
                <a:prstClr val="black"/>
              </a:solidFill>
              <a:latin typeface="Georgia"/>
            </a:endParaRPr>
          </a:p>
        </p:txBody>
      </p:sp>
      <p:sp>
        <p:nvSpPr>
          <p:cNvPr id="8" name="Content Placeholder 5"/>
          <p:cNvSpPr txBox="1">
            <a:spLocks/>
          </p:cNvSpPr>
          <p:nvPr/>
        </p:nvSpPr>
        <p:spPr>
          <a:xfrm>
            <a:off x="5165534" y="1444388"/>
            <a:ext cx="2604916" cy="3262646"/>
          </a:xfrm>
          <a:prstGeom prst="rect">
            <a:avLst/>
          </a:prstGeom>
          <a:ln w="38100">
            <a:solidFill>
              <a:schemeClr val="accent1"/>
            </a:solidFill>
          </a:ln>
        </p:spPr>
        <p:txBody>
          <a:bodyPr anchor="t">
            <a:normAutofit fontScale="85000" lnSpcReduction="10000"/>
          </a:bodyPr>
          <a:lstStyle>
            <a:lvl1pPr marL="302383" indent="-302383" algn="l" rtl="0" eaLnBrk="1" latinLnBrk="0" hangingPunct="1">
              <a:spcBef>
                <a:spcPct val="20000"/>
              </a:spcBef>
              <a:buClr>
                <a:schemeClr val="accent1"/>
              </a:buClr>
              <a:buSzPct val="85000"/>
              <a:buFont typeface="Wingdings 2"/>
              <a:buChar char=""/>
              <a:defRPr kumimoji="0" sz="3000" kern="1200">
                <a:solidFill>
                  <a:schemeClr val="tx1"/>
                </a:solidFill>
                <a:latin typeface="+mn-lt"/>
                <a:ea typeface="+mn-ea"/>
                <a:cs typeface="+mn-cs"/>
              </a:defRPr>
            </a:lvl1pPr>
            <a:lvl2pPr marL="604766" indent="-302383" algn="l" rtl="0" eaLnBrk="1" latinLnBrk="0" hangingPunct="1">
              <a:spcBef>
                <a:spcPct val="20000"/>
              </a:spcBef>
              <a:buClr>
                <a:schemeClr val="accent2"/>
              </a:buClr>
              <a:buSzPct val="70000"/>
              <a:buFont typeface="Wingdings"/>
              <a:buChar char=""/>
              <a:defRPr kumimoji="0" sz="2400" kern="1200">
                <a:solidFill>
                  <a:schemeClr val="tx2"/>
                </a:solidFill>
                <a:latin typeface="+mn-lt"/>
                <a:ea typeface="+mn-ea"/>
                <a:cs typeface="+mn-cs"/>
              </a:defRPr>
            </a:lvl2pPr>
            <a:lvl3pPr marL="907149" indent="-251986" algn="l" rtl="0" eaLnBrk="1" latinLnBrk="0" hangingPunct="1">
              <a:spcBef>
                <a:spcPct val="20000"/>
              </a:spcBef>
              <a:buClr>
                <a:schemeClr val="accent3"/>
              </a:buClr>
              <a:buSzPct val="75000"/>
              <a:buFont typeface="Wingdings 2"/>
              <a:buChar char=""/>
              <a:defRPr kumimoji="0" sz="2200" kern="1200">
                <a:solidFill>
                  <a:schemeClr val="tx1"/>
                </a:solidFill>
                <a:latin typeface="+mn-lt"/>
                <a:ea typeface="+mn-ea"/>
                <a:cs typeface="+mn-cs"/>
              </a:defRPr>
            </a:lvl3pPr>
            <a:lvl4pPr marL="1209532" indent="-251986" algn="l" rtl="0" eaLnBrk="1" latinLnBrk="0" hangingPunct="1">
              <a:spcBef>
                <a:spcPct val="20000"/>
              </a:spcBef>
              <a:buClr>
                <a:schemeClr val="accent4"/>
              </a:buClr>
              <a:buSzPct val="70000"/>
              <a:buFont typeface="Wingdings"/>
              <a:buChar char=""/>
              <a:defRPr kumimoji="0" sz="2200" kern="1200">
                <a:solidFill>
                  <a:schemeClr val="tx2"/>
                </a:solidFill>
                <a:latin typeface="+mn-lt"/>
                <a:ea typeface="+mn-ea"/>
                <a:cs typeface="+mn-cs"/>
              </a:defRPr>
            </a:lvl4pPr>
            <a:lvl5pPr marL="1511915" indent="-251986" algn="l" rtl="0" eaLnBrk="1" latinLnBrk="0" hangingPunct="1">
              <a:spcBef>
                <a:spcPct val="20000"/>
              </a:spcBef>
              <a:buClr>
                <a:schemeClr val="accent5"/>
              </a:buClr>
              <a:buFontTx/>
              <a:buChar char="•"/>
              <a:defRPr kumimoji="0" sz="2000" kern="1200">
                <a:solidFill>
                  <a:schemeClr val="tx1"/>
                </a:solidFill>
                <a:latin typeface="+mn-lt"/>
                <a:ea typeface="+mn-ea"/>
                <a:cs typeface="+mn-cs"/>
              </a:defRPr>
            </a:lvl5pPr>
            <a:lvl6pPr marL="1814298" indent="-201589" algn="l" rtl="0" eaLnBrk="1" latinLnBrk="0" hangingPunct="1">
              <a:spcBef>
                <a:spcPct val="20000"/>
              </a:spcBef>
              <a:buClr>
                <a:schemeClr val="accent6"/>
              </a:buClr>
              <a:buSzPct val="80000"/>
              <a:buFont typeface="Wingdings 2"/>
              <a:buChar char=""/>
              <a:defRPr kumimoji="0" sz="2000" kern="1200">
                <a:solidFill>
                  <a:schemeClr val="tx1"/>
                </a:solidFill>
                <a:latin typeface="+mn-lt"/>
                <a:ea typeface="+mn-ea"/>
                <a:cs typeface="+mn-cs"/>
              </a:defRPr>
            </a:lvl6pPr>
            <a:lvl7pPr marL="2116681" indent="-201589" algn="l" rtl="0" eaLnBrk="1" latinLnBrk="0" hangingPunct="1">
              <a:spcBef>
                <a:spcPct val="20000"/>
              </a:spcBef>
              <a:buClr>
                <a:schemeClr val="accent1">
                  <a:shade val="75000"/>
                </a:schemeClr>
              </a:buClr>
              <a:buSzPct val="90000"/>
              <a:buChar char="•"/>
              <a:defRPr kumimoji="0" sz="1800" kern="1200" baseline="0">
                <a:solidFill>
                  <a:schemeClr val="tx1"/>
                </a:solidFill>
                <a:latin typeface="+mn-lt"/>
                <a:ea typeface="+mn-ea"/>
                <a:cs typeface="+mn-cs"/>
              </a:defRPr>
            </a:lvl7pPr>
            <a:lvl8pPr marL="2318269" indent="-201589" algn="l" rtl="0" eaLnBrk="1" latinLnBrk="0" hangingPunct="1">
              <a:spcBef>
                <a:spcPct val="20000"/>
              </a:spcBef>
              <a:buClr>
                <a:schemeClr val="accent4">
                  <a:shade val="75000"/>
                </a:schemeClr>
              </a:buClr>
              <a:buChar char="•"/>
              <a:defRPr kumimoji="0" sz="1800" kern="1200">
                <a:solidFill>
                  <a:schemeClr val="tx1"/>
                </a:solidFill>
                <a:latin typeface="+mn-lt"/>
                <a:ea typeface="+mn-ea"/>
                <a:cs typeface="+mn-cs"/>
              </a:defRPr>
            </a:lvl8pPr>
            <a:lvl9pPr marL="2620652" indent="-201589"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a:lstStyle>
          <a:p>
            <a:pPr marL="311079" indent="-311079" defTabSz="622158">
              <a:buClr>
                <a:srgbClr val="D16349"/>
              </a:buClr>
              <a:buFont typeface="+mj-lt"/>
              <a:buAutoNum type="arabicPeriod" startAt="2"/>
            </a:pPr>
            <a:endParaRPr lang="en-US" sz="2041" b="1" dirty="0">
              <a:solidFill>
                <a:prstClr val="black"/>
              </a:solidFill>
              <a:latin typeface="Georgia"/>
            </a:endParaRPr>
          </a:p>
          <a:p>
            <a:pPr marL="0" indent="0" defTabSz="622158">
              <a:buClr>
                <a:srgbClr val="D16349"/>
              </a:buClr>
              <a:buNone/>
            </a:pPr>
            <a:r>
              <a:rPr lang="en-US" sz="2041" b="1" dirty="0">
                <a:solidFill>
                  <a:prstClr val="black"/>
                </a:solidFill>
                <a:latin typeface="Georgia"/>
              </a:rPr>
              <a:t>Who: </a:t>
            </a:r>
            <a:r>
              <a:rPr lang="en-US" sz="2041" dirty="0">
                <a:solidFill>
                  <a:prstClr val="black"/>
                </a:solidFill>
                <a:latin typeface="Georgia"/>
              </a:rPr>
              <a:t>Anyone who’s ITIN number has expired. </a:t>
            </a:r>
          </a:p>
          <a:p>
            <a:pPr marL="205741" indent="-205741" defTabSz="622158">
              <a:buClr>
                <a:srgbClr val="D16349"/>
              </a:buClr>
            </a:pPr>
            <a:r>
              <a:rPr lang="en-US" sz="2041" b="1" dirty="0">
                <a:solidFill>
                  <a:prstClr val="black"/>
                </a:solidFill>
                <a:latin typeface="Calibri" panose="020F0502020204030204" pitchFamily="34" charset="0"/>
                <a:cs typeface="Calibri" panose="020F0502020204030204" pitchFamily="34" charset="0"/>
              </a:rPr>
              <a:t> </a:t>
            </a:r>
            <a:r>
              <a:rPr lang="en-US" sz="2041" dirty="0">
                <a:solidFill>
                  <a:prstClr val="black"/>
                </a:solidFill>
                <a:latin typeface="Calibri" panose="020F0502020204030204" pitchFamily="34" charset="0"/>
                <a:cs typeface="Calibri" panose="020F0502020204030204" pitchFamily="34" charset="0"/>
              </a:rPr>
              <a:t>Middle digits</a:t>
            </a:r>
            <a:r>
              <a:rPr lang="en-US" sz="1293" dirty="0">
                <a:solidFill>
                  <a:prstClr val="black"/>
                </a:solidFill>
                <a:latin typeface="Calibri" panose="020F0502020204030204" pitchFamily="34" charset="0"/>
                <a:cs typeface="Calibri" panose="020F0502020204030204" pitchFamily="34" charset="0"/>
              </a:rPr>
              <a:t>: </a:t>
            </a:r>
            <a:r>
              <a:rPr lang="en-US" sz="1293" b="1" dirty="0">
                <a:solidFill>
                  <a:srgbClr val="D19049"/>
                </a:solidFill>
                <a:latin typeface="Calibri" panose="020F0502020204030204" pitchFamily="34" charset="0"/>
                <a:cs typeface="Calibri" panose="020F0502020204030204" pitchFamily="34" charset="0"/>
              </a:rPr>
              <a:t>70 - 82. </a:t>
            </a:r>
          </a:p>
          <a:p>
            <a:pPr marL="411483" lvl="1" indent="-205741" defTabSz="622158">
              <a:buClr>
                <a:srgbClr val="CCB400"/>
              </a:buClr>
            </a:pPr>
            <a:r>
              <a:rPr lang="en-US" sz="1089" dirty="0">
                <a:solidFill>
                  <a:srgbClr val="646B86"/>
                </a:solidFill>
                <a:latin typeface="Calibri" panose="020F0502020204030204" pitchFamily="34" charset="0"/>
                <a:cs typeface="Calibri" panose="020F0502020204030204" pitchFamily="34" charset="0"/>
              </a:rPr>
              <a:t>For example,</a:t>
            </a:r>
            <a:r>
              <a:rPr lang="en-US" sz="1089" b="1" dirty="0">
                <a:solidFill>
                  <a:srgbClr val="646B86"/>
                </a:solidFill>
                <a:latin typeface="Calibri" panose="020F0502020204030204" pitchFamily="34" charset="0"/>
                <a:cs typeface="Calibri" panose="020F0502020204030204" pitchFamily="34" charset="0"/>
              </a:rPr>
              <a:t> </a:t>
            </a:r>
            <a:r>
              <a:rPr lang="en-US" sz="1089" dirty="0">
                <a:solidFill>
                  <a:srgbClr val="646B86"/>
                </a:solidFill>
                <a:latin typeface="Calibri" panose="020F0502020204030204" pitchFamily="34" charset="0"/>
                <a:cs typeface="Calibri" panose="020F0502020204030204" pitchFamily="34" charset="0"/>
              </a:rPr>
              <a:t>9XX - </a:t>
            </a:r>
            <a:r>
              <a:rPr lang="en-US" sz="1089" dirty="0">
                <a:solidFill>
                  <a:srgbClr val="D19049"/>
                </a:solidFill>
                <a:latin typeface="Calibri" panose="020F0502020204030204" pitchFamily="34" charset="0"/>
                <a:cs typeface="Calibri" panose="020F0502020204030204" pitchFamily="34" charset="0"/>
              </a:rPr>
              <a:t>72 </a:t>
            </a:r>
            <a:r>
              <a:rPr lang="en-US" sz="1089" dirty="0">
                <a:solidFill>
                  <a:srgbClr val="646B86"/>
                </a:solidFill>
                <a:latin typeface="Calibri" panose="020F0502020204030204" pitchFamily="34" charset="0"/>
                <a:cs typeface="Calibri" panose="020F0502020204030204" pitchFamily="34" charset="0"/>
              </a:rPr>
              <a:t>- XXXX</a:t>
            </a:r>
            <a:endParaRPr lang="en-US" sz="1633" b="1" dirty="0">
              <a:solidFill>
                <a:srgbClr val="D19049"/>
              </a:solidFill>
              <a:latin typeface="Calibri" panose="020F0502020204030204" pitchFamily="34" charset="0"/>
              <a:cs typeface="Calibri" panose="020F0502020204030204" pitchFamily="34" charset="0"/>
            </a:endParaRPr>
          </a:p>
          <a:p>
            <a:pPr marL="205741" indent="-205741" defTabSz="622158">
              <a:buClr>
                <a:srgbClr val="D16349"/>
              </a:buClr>
            </a:pPr>
            <a:r>
              <a:rPr lang="en-US" sz="2041" dirty="0">
                <a:solidFill>
                  <a:prstClr val="black"/>
                </a:solidFill>
                <a:latin typeface="Calibri" panose="020F0502020204030204" pitchFamily="34" charset="0"/>
                <a:cs typeface="Calibri" panose="020F0502020204030204" pitchFamily="34" charset="0"/>
              </a:rPr>
              <a:t>Not appeared on a U.S. tax return in the last three consecutive years</a:t>
            </a:r>
            <a:r>
              <a:rPr lang="en-US" sz="2041" dirty="0">
                <a:solidFill>
                  <a:prstClr val="black"/>
                </a:solidFill>
                <a:latin typeface="Georgia"/>
              </a:rPr>
              <a:t>.</a:t>
            </a:r>
          </a:p>
          <a:p>
            <a:pPr marL="0" indent="0" defTabSz="622158">
              <a:buClr>
                <a:srgbClr val="D16349"/>
              </a:buClr>
              <a:buNone/>
            </a:pPr>
            <a:endParaRPr lang="en-US" sz="2041" dirty="0">
              <a:solidFill>
                <a:prstClr val="black"/>
              </a:solidFill>
              <a:latin typeface="Georgia"/>
            </a:endParaRPr>
          </a:p>
          <a:p>
            <a:pPr marL="0" indent="0" defTabSz="622158">
              <a:buClr>
                <a:srgbClr val="D16349"/>
              </a:buClr>
              <a:buNone/>
            </a:pPr>
            <a:r>
              <a:rPr lang="en-US" sz="1089" dirty="0">
                <a:solidFill>
                  <a:prstClr val="black"/>
                </a:solidFill>
                <a:latin typeface="Georgia"/>
              </a:rPr>
              <a:t>Note: All ITINs issued before 2013 began expiring on a rolling basis over a 5 year period. Most may be identified by the middle digits described above.</a:t>
            </a:r>
            <a:endParaRPr lang="en-US" sz="2041" dirty="0">
              <a:solidFill>
                <a:prstClr val="black"/>
              </a:solidFill>
              <a:latin typeface="Georgia"/>
            </a:endParaRPr>
          </a:p>
        </p:txBody>
      </p:sp>
    </p:spTree>
    <p:extLst>
      <p:ext uri="{BB962C8B-B14F-4D97-AF65-F5344CB8AC3E}">
        <p14:creationId xmlns:p14="http://schemas.microsoft.com/office/powerpoint/2010/main" val="36384828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Resources</a:t>
            </a:r>
            <a:endParaRPr lang="en-US" dirty="0"/>
          </a:p>
        </p:txBody>
      </p:sp>
      <p:sp>
        <p:nvSpPr>
          <p:cNvPr id="3" name="Content Placeholder 2"/>
          <p:cNvSpPr>
            <a:spLocks noGrp="1"/>
          </p:cNvSpPr>
          <p:nvPr>
            <p:ph idx="1"/>
          </p:nvPr>
        </p:nvSpPr>
        <p:spPr/>
        <p:txBody>
          <a:bodyPr>
            <a:normAutofit fontScale="92500"/>
          </a:bodyPr>
          <a:lstStyle/>
          <a:p>
            <a:r>
              <a:rPr lang="en-US" dirty="0" smtClean="0"/>
              <a:t>ITIN Applications or Renewals</a:t>
            </a:r>
          </a:p>
          <a:p>
            <a:pPr lvl="1"/>
            <a:r>
              <a:rPr lang="en-US" dirty="0" smtClean="0"/>
              <a:t>CASH Oregon after January 24</a:t>
            </a:r>
            <a:r>
              <a:rPr lang="en-US" baseline="30000" dirty="0" smtClean="0"/>
              <a:t>th</a:t>
            </a:r>
            <a:r>
              <a:rPr lang="en-US" dirty="0" smtClean="0"/>
              <a:t> </a:t>
            </a:r>
          </a:p>
          <a:p>
            <a:pPr lvl="1"/>
            <a:r>
              <a:rPr lang="en-US" dirty="0" smtClean="0"/>
              <a:t>El </a:t>
            </a:r>
            <a:r>
              <a:rPr lang="en-US" dirty="0" err="1" smtClean="0"/>
              <a:t>Programa</a:t>
            </a:r>
            <a:r>
              <a:rPr lang="en-US" dirty="0" smtClean="0"/>
              <a:t> Hispano </a:t>
            </a:r>
            <a:r>
              <a:rPr lang="en-US" dirty="0" err="1" smtClean="0"/>
              <a:t>Catolico</a:t>
            </a:r>
            <a:r>
              <a:rPr lang="en-US" dirty="0" smtClean="0"/>
              <a:t>. Call 503-489-6814</a:t>
            </a:r>
          </a:p>
          <a:p>
            <a:r>
              <a:rPr lang="en-US" dirty="0" smtClean="0"/>
              <a:t>Certified Acceptance Agents (CAA)</a:t>
            </a:r>
          </a:p>
          <a:p>
            <a:pPr lvl="1"/>
            <a:r>
              <a:rPr lang="en-US" dirty="0" smtClean="0"/>
              <a:t>Can certify most identifying documents for an ITIN applicant who is able to appear in person. </a:t>
            </a:r>
          </a:p>
          <a:p>
            <a:pPr lvl="1"/>
            <a:r>
              <a:rPr lang="en-US" dirty="0" smtClean="0"/>
              <a:t>CASH Oregon (certification pending)</a:t>
            </a:r>
          </a:p>
          <a:p>
            <a:pPr lvl="1"/>
            <a:r>
              <a:rPr lang="en-US" dirty="0" smtClean="0"/>
              <a:t>Taxpayer Assistance Center, call 844-545-5640 for an appointment</a:t>
            </a:r>
          </a:p>
          <a:p>
            <a:pPr lvl="1"/>
            <a:r>
              <a:rPr lang="en-US" dirty="0" smtClean="0"/>
              <a:t>See </a:t>
            </a:r>
            <a:r>
              <a:rPr lang="en-US" dirty="0" smtClean="0">
                <a:hlinkClick r:id="rId2"/>
              </a:rPr>
              <a:t>www.irs.gov</a:t>
            </a:r>
            <a:r>
              <a:rPr lang="en-US" dirty="0" smtClean="0"/>
              <a:t> for list of local CAA’s</a:t>
            </a:r>
          </a:p>
          <a:p>
            <a:r>
              <a:rPr lang="en-US" dirty="0" smtClean="0"/>
              <a:t>Free Tax Preparation Services</a:t>
            </a:r>
          </a:p>
          <a:p>
            <a:pPr lvl="1"/>
            <a:r>
              <a:rPr lang="en-US" dirty="0" smtClean="0"/>
              <a:t>Call 2-1-1, or</a:t>
            </a:r>
          </a:p>
          <a:p>
            <a:pPr lvl="1"/>
            <a:r>
              <a:rPr lang="en-US" dirty="0" smtClean="0">
                <a:hlinkClick r:id="rId3"/>
              </a:rPr>
              <a:t>www.cashoregon.org/free-tax-sites</a:t>
            </a:r>
            <a:r>
              <a:rPr lang="en-US" dirty="0" smtClean="0"/>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40164798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Community </a:t>
            </a:r>
            <a:r>
              <a:rPr lang="en-US" dirty="0" smtClean="0"/>
              <a:t>Resources cont. </a:t>
            </a:r>
            <a:endParaRPr lang="en-US" dirty="0"/>
          </a:p>
        </p:txBody>
      </p:sp>
      <p:sp>
        <p:nvSpPr>
          <p:cNvPr id="3" name="Content Placeholder 2"/>
          <p:cNvSpPr>
            <a:spLocks noGrp="1"/>
          </p:cNvSpPr>
          <p:nvPr>
            <p:ph idx="1"/>
          </p:nvPr>
        </p:nvSpPr>
        <p:spPr/>
        <p:txBody>
          <a:bodyPr/>
          <a:lstStyle/>
          <a:p>
            <a:pPr marL="0" indent="0">
              <a:buNone/>
            </a:pPr>
            <a:r>
              <a:rPr lang="en-US" dirty="0"/>
              <a:t>Low Income Taxpayer Clinics (LITC)</a:t>
            </a:r>
          </a:p>
          <a:p>
            <a:pPr lvl="1"/>
            <a:r>
              <a:rPr lang="en-US" dirty="0"/>
              <a:t>Provide free legal assistance for problems with the IRS.</a:t>
            </a:r>
          </a:p>
          <a:p>
            <a:pPr lvl="1"/>
            <a:r>
              <a:rPr lang="en-US" dirty="0"/>
              <a:t>For Example: Tax debt mitigation/resolution; audits; multiple years of unfiled tax returns; disputing tax debts. </a:t>
            </a:r>
          </a:p>
          <a:p>
            <a:pPr lvl="1"/>
            <a:r>
              <a:rPr lang="en-US" dirty="0"/>
              <a:t>Three clinics in Portland Metro </a:t>
            </a:r>
            <a:r>
              <a:rPr lang="en-US" dirty="0" smtClean="0"/>
              <a:t>Area</a:t>
            </a:r>
          </a:p>
          <a:p>
            <a:pPr lvl="2"/>
            <a:r>
              <a:rPr lang="en-US" dirty="0" smtClean="0"/>
              <a:t>El </a:t>
            </a:r>
            <a:r>
              <a:rPr lang="en-US" dirty="0" err="1" smtClean="0"/>
              <a:t>Programa</a:t>
            </a:r>
            <a:r>
              <a:rPr lang="en-US" dirty="0" smtClean="0"/>
              <a:t> Hispano </a:t>
            </a:r>
            <a:r>
              <a:rPr lang="en-US" dirty="0" err="1" smtClean="0"/>
              <a:t>Catolico</a:t>
            </a:r>
            <a:endParaRPr lang="en-US" dirty="0" smtClean="0"/>
          </a:p>
          <a:p>
            <a:pPr lvl="3"/>
            <a:r>
              <a:rPr lang="en-US" dirty="0" smtClean="0"/>
              <a:t>503-489-6845</a:t>
            </a:r>
          </a:p>
          <a:p>
            <a:pPr lvl="2"/>
            <a:r>
              <a:rPr lang="en-US" dirty="0" smtClean="0"/>
              <a:t>Legal Aid Services of Oregon</a:t>
            </a:r>
          </a:p>
          <a:p>
            <a:pPr lvl="3"/>
            <a:r>
              <a:rPr lang="en-US" dirty="0" smtClean="0"/>
              <a:t>503-224-4086</a:t>
            </a:r>
          </a:p>
          <a:p>
            <a:pPr lvl="2"/>
            <a:r>
              <a:rPr lang="en-US" dirty="0" smtClean="0"/>
              <a:t>Lewis &amp; Clark Law School </a:t>
            </a:r>
          </a:p>
          <a:p>
            <a:pPr lvl="3"/>
            <a:r>
              <a:rPr lang="en-US" dirty="0" smtClean="0"/>
              <a:t>503-768-6500</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31605475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smtClean="0"/>
              <a:t>W-4 Form</a:t>
            </a:r>
            <a:endParaRPr lang="en-US" dirty="0"/>
          </a:p>
        </p:txBody>
      </p:sp>
      <p:sp>
        <p:nvSpPr>
          <p:cNvPr id="4" name="Rectangle 1"/>
          <p:cNvSpPr>
            <a:spLocks noChangeArrowheads="1"/>
          </p:cNvSpPr>
          <p:nvPr/>
        </p:nvSpPr>
        <p:spPr bwMode="auto">
          <a:xfrm>
            <a:off x="1485496" y="4253869"/>
            <a:ext cx="686696" cy="53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2215" tIns="31107" rIns="62215" bIns="3110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2158">
              <a:buClrTx/>
            </a:pPr>
            <a:r>
              <a:rPr lang="en-US" altLang="en-US" sz="2177" kern="1200" dirty="0">
                <a:solidFill>
                  <a:srgbClr val="333333"/>
                </a:solidFill>
                <a:latin typeface="Georgia" panose="02040502050405020303" pitchFamily="18" charset="0"/>
                <a:ea typeface="+mn-ea"/>
                <a:cs typeface="+mn-cs"/>
              </a:rPr>
              <a:t>10B:</a:t>
            </a:r>
            <a:endParaRPr lang="en-US" altLang="en-US" sz="2177" kern="1200" dirty="0">
              <a:solidFill>
                <a:prstClr val="black"/>
              </a:solidFill>
              <a:ea typeface="+mn-ea"/>
              <a:cs typeface="+mn-cs"/>
            </a:endParaRPr>
          </a:p>
          <a:p>
            <a:pPr defTabSz="622158">
              <a:buClrTx/>
            </a:pPr>
            <a:r>
              <a:rPr lang="en-US" altLang="en-US" sz="885" kern="1200" dirty="0">
                <a:solidFill>
                  <a:srgbClr val="333333"/>
                </a:solidFill>
                <a:latin typeface="Georgia" panose="02040502050405020303" pitchFamily="18" charset="0"/>
                <a:ea typeface="+mn-ea"/>
                <a:cs typeface="+mn-cs"/>
              </a:rPr>
              <a:t> </a:t>
            </a:r>
            <a:endParaRPr lang="en-US" altLang="en-US" sz="408" kern="1200" dirty="0">
              <a:solidFill>
                <a:prstClr val="black"/>
              </a:solidFill>
              <a:ea typeface="+mn-ea"/>
              <a:cs typeface="+mn-cs"/>
            </a:endParaRPr>
          </a:p>
        </p:txBody>
      </p:sp>
      <p:pic>
        <p:nvPicPr>
          <p:cNvPr id="2050" name="Picture 2" descr="https://images.wmdt.com/wp-content/uploads/2020/01/W-4-Tax-For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979" y="1327460"/>
            <a:ext cx="6480239" cy="2846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3700073101"/>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Best Practice for Tax Curriculum should include</a:t>
            </a:r>
            <a:endParaRPr lang="en-US" dirty="0"/>
          </a:p>
        </p:txBody>
      </p:sp>
      <p:sp>
        <p:nvSpPr>
          <p:cNvPr id="3" name="Content Placeholder 2"/>
          <p:cNvSpPr>
            <a:spLocks noGrp="1"/>
          </p:cNvSpPr>
          <p:nvPr>
            <p:ph sz="quarter" idx="1"/>
          </p:nvPr>
        </p:nvSpPr>
        <p:spPr>
          <a:xfrm>
            <a:off x="1391841" y="1120078"/>
            <a:ext cx="6378610" cy="3429000"/>
          </a:xfrm>
        </p:spPr>
        <p:txBody>
          <a:bodyPr/>
          <a:lstStyle/>
          <a:p>
            <a:endParaRPr lang="en-US" dirty="0" smtClean="0"/>
          </a:p>
          <a:p>
            <a:r>
              <a:rPr lang="en-US" dirty="0" smtClean="0"/>
              <a:t>Definition of tax form </a:t>
            </a:r>
            <a:r>
              <a:rPr lang="en-US" dirty="0" err="1" smtClean="0"/>
              <a:t>ie</a:t>
            </a:r>
            <a:r>
              <a:rPr lang="en-US" dirty="0" smtClean="0"/>
              <a:t>. 1040, 1099MISC </a:t>
            </a:r>
          </a:p>
          <a:p>
            <a:r>
              <a:rPr lang="en-US" dirty="0" smtClean="0"/>
              <a:t>Explanation of  what is W2 vs W4</a:t>
            </a:r>
          </a:p>
          <a:p>
            <a:r>
              <a:rPr lang="en-US" dirty="0" smtClean="0"/>
              <a:t>Where to complete your taxes for free in local communities</a:t>
            </a:r>
          </a:p>
          <a:p>
            <a:r>
              <a:rPr lang="en-US" dirty="0" smtClean="0"/>
              <a:t>Consequences to not filing</a:t>
            </a:r>
          </a:p>
          <a:p>
            <a:r>
              <a:rPr lang="en-US" dirty="0" smtClean="0"/>
              <a:t>Budget and Planning for Your Refund</a:t>
            </a:r>
          </a:p>
          <a:p>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4181628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227600" y="470350"/>
            <a:ext cx="8477488" cy="3815700"/>
          </a:xfrm>
          <a:prstGeom prst="rect">
            <a:avLst/>
          </a:prstGeom>
        </p:spPr>
        <p:txBody>
          <a:bodyPr spcFirstLastPara="1" wrap="square" lIns="91425" tIns="91425" rIns="91425" bIns="91425" anchor="t" anchorCtr="0">
            <a:noAutofit/>
          </a:bodyPr>
          <a:lstStyle/>
          <a:p>
            <a:pPr marL="990600" lvl="0" indent="-457200" algn="l" rtl="0">
              <a:spcBef>
                <a:spcPts val="0"/>
              </a:spcBef>
              <a:spcAft>
                <a:spcPts val="0"/>
              </a:spcAft>
              <a:buClr>
                <a:srgbClr val="000000"/>
              </a:buClr>
              <a:buSzPts val="2400"/>
              <a:buFont typeface="+mj-lt"/>
              <a:buAutoNum type="arabicPeriod"/>
            </a:pPr>
            <a:r>
              <a:rPr lang="en" sz="2400" dirty="0" smtClean="0">
                <a:solidFill>
                  <a:srgbClr val="000000"/>
                </a:solidFill>
                <a:latin typeface="Arial"/>
                <a:ea typeface="Arial"/>
                <a:cs typeface="Arial"/>
                <a:sym typeface="Arial"/>
              </a:rPr>
              <a:t>Introductions</a:t>
            </a:r>
            <a:r>
              <a:rPr lang="en" sz="2400" dirty="0">
                <a:solidFill>
                  <a:srgbClr val="000000"/>
                </a:solidFill>
                <a:latin typeface="Arial"/>
                <a:ea typeface="Arial"/>
                <a:cs typeface="Arial"/>
                <a:sym typeface="Arial"/>
              </a:rPr>
              <a:t>: Name, Pronoun &amp; Organization</a:t>
            </a:r>
            <a:endParaRPr sz="2400" dirty="0">
              <a:solidFill>
                <a:srgbClr val="000000"/>
              </a:solidFill>
              <a:latin typeface="Arial"/>
              <a:ea typeface="Arial"/>
              <a:cs typeface="Arial"/>
              <a:sym typeface="Arial"/>
            </a:endParaRPr>
          </a:p>
          <a:p>
            <a:pPr marL="1371600" lvl="0" indent="-457200" algn="l" rtl="0">
              <a:spcBef>
                <a:spcPts val="0"/>
              </a:spcBef>
              <a:spcAft>
                <a:spcPts val="0"/>
              </a:spcAft>
              <a:buFont typeface="+mj-lt"/>
              <a:buAutoNum type="arabicPeriod"/>
            </a:pPr>
            <a:endParaRPr sz="2400" dirty="0">
              <a:solidFill>
                <a:srgbClr val="000000"/>
              </a:solidFill>
              <a:latin typeface="Arial"/>
              <a:ea typeface="Arial"/>
              <a:cs typeface="Arial"/>
              <a:sym typeface="Arial"/>
            </a:endParaRPr>
          </a:p>
          <a:p>
            <a:pPr marL="990600" lvl="0" indent="-457200" algn="l" rtl="0">
              <a:spcBef>
                <a:spcPts val="0"/>
              </a:spcBef>
              <a:spcAft>
                <a:spcPts val="0"/>
              </a:spcAft>
              <a:buClr>
                <a:srgbClr val="000000"/>
              </a:buClr>
              <a:buSzPts val="2400"/>
              <a:buFont typeface="+mj-lt"/>
              <a:buAutoNum type="arabicPeriod"/>
            </a:pPr>
            <a:r>
              <a:rPr lang="en" sz="2400" dirty="0" smtClean="0">
                <a:solidFill>
                  <a:srgbClr val="000000"/>
                </a:solidFill>
                <a:latin typeface="Arial"/>
                <a:ea typeface="Arial"/>
                <a:cs typeface="Arial"/>
                <a:sym typeface="Arial"/>
              </a:rPr>
              <a:t>Do </a:t>
            </a:r>
            <a:r>
              <a:rPr lang="en" sz="2400" dirty="0">
                <a:solidFill>
                  <a:srgbClr val="000000"/>
                </a:solidFill>
                <a:latin typeface="Arial"/>
                <a:ea typeface="Arial"/>
                <a:cs typeface="Arial"/>
                <a:sym typeface="Arial"/>
              </a:rPr>
              <a:t>you relate personally with this Behavioral Economic principle?</a:t>
            </a:r>
            <a:endParaRPr sz="2400" dirty="0">
              <a:solidFill>
                <a:srgbClr val="000000"/>
              </a:solidFill>
              <a:latin typeface="Arial"/>
              <a:ea typeface="Arial"/>
              <a:cs typeface="Arial"/>
              <a:sym typeface="Arial"/>
            </a:endParaRPr>
          </a:p>
          <a:p>
            <a:pPr marL="1371600" lvl="0" indent="-457200" algn="l" rtl="0">
              <a:spcBef>
                <a:spcPts val="0"/>
              </a:spcBef>
              <a:spcAft>
                <a:spcPts val="0"/>
              </a:spcAft>
              <a:buFont typeface="+mj-lt"/>
              <a:buAutoNum type="arabicPeriod"/>
            </a:pPr>
            <a:endParaRPr sz="2400" dirty="0">
              <a:solidFill>
                <a:srgbClr val="000000"/>
              </a:solidFill>
              <a:latin typeface="Arial"/>
              <a:ea typeface="Arial"/>
              <a:cs typeface="Arial"/>
              <a:sym typeface="Arial"/>
            </a:endParaRPr>
          </a:p>
          <a:p>
            <a:pPr marL="990600" lvl="0" indent="-457200" algn="l" rtl="0">
              <a:spcBef>
                <a:spcPts val="0"/>
              </a:spcBef>
              <a:spcAft>
                <a:spcPts val="0"/>
              </a:spcAft>
              <a:buClr>
                <a:srgbClr val="000000"/>
              </a:buClr>
              <a:buSzPts val="2400"/>
              <a:buFont typeface="+mj-lt"/>
              <a:buAutoNum type="arabicPeriod"/>
            </a:pPr>
            <a:r>
              <a:rPr lang="en" sz="2400" dirty="0" smtClean="0">
                <a:solidFill>
                  <a:srgbClr val="000000"/>
                </a:solidFill>
                <a:latin typeface="Arial"/>
                <a:ea typeface="Arial"/>
                <a:cs typeface="Arial"/>
                <a:sym typeface="Arial"/>
              </a:rPr>
              <a:t>What </a:t>
            </a:r>
            <a:r>
              <a:rPr lang="en" sz="2400" dirty="0">
                <a:solidFill>
                  <a:srgbClr val="000000"/>
                </a:solidFill>
                <a:latin typeface="Arial"/>
                <a:ea typeface="Arial"/>
                <a:cs typeface="Arial"/>
                <a:sym typeface="Arial"/>
              </a:rPr>
              <a:t>financial education topic could this behavioral economic principle be applied to?</a:t>
            </a:r>
            <a:endParaRPr sz="2400" dirty="0">
              <a:solidFill>
                <a:srgbClr val="000000"/>
              </a:solidFill>
              <a:latin typeface="Arial"/>
              <a:ea typeface="Arial"/>
              <a:cs typeface="Arial"/>
              <a:sym typeface="Arial"/>
            </a:endParaRPr>
          </a:p>
          <a:p>
            <a:pPr marL="3200400" lvl="0" indent="-457200" algn="l" rtl="0">
              <a:spcBef>
                <a:spcPts val="0"/>
              </a:spcBef>
              <a:spcAft>
                <a:spcPts val="0"/>
              </a:spcAft>
              <a:buFont typeface="+mj-lt"/>
              <a:buAutoNum type="arabicPeriod"/>
            </a:pPr>
            <a:endParaRPr sz="2400" dirty="0">
              <a:solidFill>
                <a:srgbClr val="000000"/>
              </a:solidFill>
              <a:latin typeface="Arial"/>
              <a:ea typeface="Arial"/>
              <a:cs typeface="Arial"/>
              <a:sym typeface="Arial"/>
            </a:endParaRPr>
          </a:p>
          <a:p>
            <a:pPr marL="990600" lvl="0" indent="-457200" algn="l" rtl="0">
              <a:spcBef>
                <a:spcPts val="0"/>
              </a:spcBef>
              <a:spcAft>
                <a:spcPts val="0"/>
              </a:spcAft>
              <a:buClr>
                <a:srgbClr val="000000"/>
              </a:buClr>
              <a:buSzPts val="2400"/>
              <a:buFont typeface="+mj-lt"/>
              <a:buAutoNum type="arabicPeriod"/>
            </a:pPr>
            <a:r>
              <a:rPr lang="en" sz="2400" dirty="0" smtClean="0">
                <a:solidFill>
                  <a:srgbClr val="000000"/>
                </a:solidFill>
                <a:latin typeface="Arial"/>
                <a:ea typeface="Arial"/>
                <a:cs typeface="Arial"/>
                <a:sym typeface="Arial"/>
              </a:rPr>
              <a:t>Write </a:t>
            </a:r>
            <a:r>
              <a:rPr lang="en" sz="2400" dirty="0">
                <a:solidFill>
                  <a:srgbClr val="000000"/>
                </a:solidFill>
                <a:latin typeface="Arial"/>
                <a:ea typeface="Arial"/>
                <a:cs typeface="Arial"/>
                <a:sym typeface="Arial"/>
              </a:rPr>
              <a:t>down some ideas for how this principle could inform your financial education</a:t>
            </a:r>
            <a:endParaRPr sz="2400" dirty="0">
              <a:solidFill>
                <a:srgbClr val="000000"/>
              </a:solidFill>
              <a:latin typeface="Arial"/>
              <a:ea typeface="Arial"/>
              <a:cs typeface="Arial"/>
              <a:sym typeface="Arial"/>
            </a:endParaRPr>
          </a:p>
          <a:p>
            <a:pPr marL="914400" lvl="0" indent="0" algn="l" rtl="0">
              <a:spcBef>
                <a:spcPts val="0"/>
              </a:spcBef>
              <a:spcAft>
                <a:spcPts val="0"/>
              </a:spcAft>
              <a:buNone/>
            </a:pPr>
            <a:endParaRPr sz="2400" dirty="0">
              <a:solidFill>
                <a:srgbClr val="000000"/>
              </a:solidFill>
              <a:latin typeface="Arial"/>
              <a:ea typeface="Arial"/>
              <a:cs typeface="Arial"/>
              <a:sym typeface="Arial"/>
            </a:endParaRPr>
          </a:p>
          <a:p>
            <a:pPr marL="0" lvl="0" indent="0" algn="l" rtl="0">
              <a:spcBef>
                <a:spcPts val="0"/>
              </a:spcBef>
              <a:spcAft>
                <a:spcPts val="0"/>
              </a:spcAft>
              <a:buNone/>
            </a:pPr>
            <a:endParaRPr sz="24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smtClean="0"/>
              <a:t>Gather your documents</a:t>
            </a:r>
            <a:endParaRPr lang="en-US" dirty="0"/>
          </a:p>
        </p:txBody>
      </p:sp>
      <p:sp>
        <p:nvSpPr>
          <p:cNvPr id="3" name="Content Placeholder 2"/>
          <p:cNvSpPr>
            <a:spLocks noGrp="1"/>
          </p:cNvSpPr>
          <p:nvPr>
            <p:ph sz="quarter" idx="1"/>
          </p:nvPr>
        </p:nvSpPr>
        <p:spPr/>
        <p:txBody>
          <a:bodyPr>
            <a:normAutofit/>
          </a:bodyPr>
          <a:lstStyle/>
          <a:p>
            <a:pPr marL="73483" indent="0">
              <a:buNone/>
            </a:pPr>
            <a:r>
              <a:rPr lang="en-US" dirty="0" smtClean="0"/>
              <a:t>Before you can do your taxes, gather all your documents to show your:</a:t>
            </a:r>
          </a:p>
          <a:p>
            <a:r>
              <a:rPr lang="en-US" sz="1905" u="sng" dirty="0"/>
              <a:t>Identity:</a:t>
            </a:r>
            <a:r>
              <a:rPr lang="en-US" sz="1905" dirty="0"/>
              <a:t> Photo ID and SS/ITIN card/letter for everyone on your return – spouse, parents, kids.</a:t>
            </a:r>
            <a:endParaRPr lang="en-US" sz="1905" u="sng" dirty="0"/>
          </a:p>
          <a:p>
            <a:r>
              <a:rPr lang="en-US" sz="1905" u="sng" dirty="0"/>
              <a:t>Income</a:t>
            </a:r>
            <a:r>
              <a:rPr lang="en-US" sz="1905" dirty="0"/>
              <a:t>: wages, tips, unemployment benefits</a:t>
            </a:r>
          </a:p>
          <a:p>
            <a:r>
              <a:rPr lang="en-US" sz="1905" u="sng" dirty="0"/>
              <a:t>Deductible expenses</a:t>
            </a:r>
            <a:r>
              <a:rPr lang="en-US" sz="1905" dirty="0"/>
              <a:t>: medical, donations, work expenses</a:t>
            </a:r>
          </a:p>
          <a:p>
            <a:r>
              <a:rPr lang="en-US" sz="1905" u="sng" dirty="0"/>
              <a:t>Expenses for Credits</a:t>
            </a:r>
            <a:r>
              <a:rPr lang="en-US" sz="1905" dirty="0"/>
              <a:t>: Childcare and Education Expenses</a:t>
            </a:r>
          </a:p>
          <a:p>
            <a:r>
              <a:rPr lang="en-US" sz="1905" u="sng" dirty="0"/>
              <a:t>Other:</a:t>
            </a:r>
            <a:r>
              <a:rPr lang="en-US" sz="1905" dirty="0"/>
              <a:t> Last year’s return helps if you have it!</a:t>
            </a:r>
            <a:endParaRPr lang="en-US" sz="1905" u="sng" dirty="0"/>
          </a:p>
          <a:p>
            <a:pPr lvl="1"/>
            <a:endParaRPr lang="en-US"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1725007809"/>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smtClean="0"/>
              <a:t>Documents for Income</a:t>
            </a:r>
            <a:endParaRPr lang="en-US" dirty="0"/>
          </a:p>
        </p:txBody>
      </p:sp>
      <p:sp>
        <p:nvSpPr>
          <p:cNvPr id="3" name="Content Placeholder 2"/>
          <p:cNvSpPr>
            <a:spLocks noGrp="1"/>
          </p:cNvSpPr>
          <p:nvPr>
            <p:ph sz="quarter" idx="1"/>
          </p:nvPr>
        </p:nvSpPr>
        <p:spPr>
          <a:xfrm>
            <a:off x="1368978" y="1145287"/>
            <a:ext cx="6378610" cy="3655817"/>
          </a:xfrm>
        </p:spPr>
        <p:txBody>
          <a:bodyPr>
            <a:normAutofit fontScale="92500" lnSpcReduction="10000"/>
          </a:bodyPr>
          <a:lstStyle/>
          <a:p>
            <a:pPr marL="0" indent="0">
              <a:buNone/>
            </a:pPr>
            <a:r>
              <a:rPr lang="en-US" dirty="0" smtClean="0"/>
              <a:t>Taxable income    10c</a:t>
            </a:r>
          </a:p>
          <a:p>
            <a:pPr lvl="1"/>
            <a:r>
              <a:rPr lang="en-US" dirty="0" smtClean="0"/>
              <a:t>W-2: wages and salaries, tips</a:t>
            </a:r>
          </a:p>
          <a:p>
            <a:pPr lvl="1"/>
            <a:r>
              <a:rPr lang="en-US" dirty="0" smtClean="0"/>
              <a:t>1099-INT: interest from a bank account</a:t>
            </a:r>
          </a:p>
          <a:p>
            <a:pPr lvl="1"/>
            <a:r>
              <a:rPr lang="en-US" dirty="0" smtClean="0"/>
              <a:t>1099-G: unemployment benefits</a:t>
            </a:r>
          </a:p>
          <a:p>
            <a:pPr lvl="1"/>
            <a:r>
              <a:rPr lang="en-US" dirty="0" smtClean="0"/>
              <a:t>1099-MISC: prizes, jury duty, </a:t>
            </a:r>
          </a:p>
          <a:p>
            <a:pPr lvl="1"/>
            <a:r>
              <a:rPr lang="en-US" dirty="0" smtClean="0"/>
              <a:t>W-2G: gambling winnings</a:t>
            </a:r>
          </a:p>
          <a:p>
            <a:pPr lvl="1"/>
            <a:r>
              <a:rPr lang="en-US" dirty="0" smtClean="0"/>
              <a:t>Alimony</a:t>
            </a:r>
          </a:p>
          <a:p>
            <a:pPr lvl="1"/>
            <a:r>
              <a:rPr lang="en-US" dirty="0" smtClean="0"/>
              <a:t>Any other income not reported on above forms</a:t>
            </a:r>
          </a:p>
          <a:p>
            <a:pPr lvl="1"/>
            <a:r>
              <a:rPr lang="en-US" dirty="0" smtClean="0"/>
              <a:t>1099-R Retirement income</a:t>
            </a:r>
          </a:p>
          <a:p>
            <a:pPr lvl="1"/>
            <a:r>
              <a:rPr lang="en-US" dirty="0" smtClean="0"/>
              <a:t>1099 SSA Social Security </a:t>
            </a:r>
          </a:p>
          <a:p>
            <a:pPr marL="0" indent="0">
              <a:buNone/>
            </a:pPr>
            <a:r>
              <a:rPr lang="en-US" dirty="0" smtClean="0"/>
              <a:t>Non-taxable income – unnecessary to track</a:t>
            </a:r>
          </a:p>
          <a:p>
            <a:pPr lvl="1"/>
            <a:r>
              <a:rPr lang="en-US" dirty="0" smtClean="0"/>
              <a:t>Child support, worker’s compensation,                                      food stamps, reimbursements</a:t>
            </a:r>
          </a:p>
          <a:p>
            <a:endParaRPr lang="en-US" dirty="0" smtClean="0"/>
          </a:p>
          <a:p>
            <a:endParaRPr lang="en-US" dirty="0"/>
          </a:p>
        </p:txBody>
      </p:sp>
      <p:sp>
        <p:nvSpPr>
          <p:cNvPr id="4" name="TextBox 3"/>
          <p:cNvSpPr txBox="1"/>
          <p:nvPr/>
        </p:nvSpPr>
        <p:spPr>
          <a:xfrm>
            <a:off x="5523630" y="1379305"/>
            <a:ext cx="2229354" cy="65787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622158">
              <a:buClrTx/>
            </a:pPr>
            <a:r>
              <a:rPr lang="en-US" sz="1225" kern="1200" dirty="0">
                <a:solidFill>
                  <a:prstClr val="black"/>
                </a:solidFill>
                <a:latin typeface="Georgia"/>
              </a:rPr>
              <a:t>Keep track of tips throughout the year, then compare to tips reported on your W-2.</a:t>
            </a:r>
            <a:endParaRPr lang="en-US" sz="1225" kern="1200" dirty="0">
              <a:solidFill>
                <a:prstClr val="black"/>
              </a:solidFill>
              <a:latin typeface="Georgia"/>
            </a:endParaRPr>
          </a:p>
        </p:txBody>
      </p:sp>
      <p:sp>
        <p:nvSpPr>
          <p:cNvPr id="5" name="TextBox 4"/>
          <p:cNvSpPr txBox="1"/>
          <p:nvPr/>
        </p:nvSpPr>
        <p:spPr>
          <a:xfrm>
            <a:off x="5919981" y="2416214"/>
            <a:ext cx="1470084" cy="65787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622158">
              <a:buClrTx/>
            </a:pPr>
            <a:r>
              <a:rPr lang="en-US" sz="1225" kern="1200" dirty="0">
                <a:solidFill>
                  <a:prstClr val="black"/>
                </a:solidFill>
                <a:latin typeface="Georgia"/>
              </a:rPr>
              <a:t>Keep track of gambling losses, too!</a:t>
            </a:r>
            <a:endParaRPr lang="en-US" sz="1225" kern="1200" dirty="0">
              <a:solidFill>
                <a:prstClr val="black"/>
              </a:solidFill>
              <a:latin typeface="Georgia"/>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1679116609"/>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Ways to grow your tax return</a:t>
            </a:r>
            <a:endParaRPr lang="en-US" dirty="0"/>
          </a:p>
        </p:txBody>
      </p:sp>
      <p:sp>
        <p:nvSpPr>
          <p:cNvPr id="3" name="Content Placeholder 2"/>
          <p:cNvSpPr>
            <a:spLocks noGrp="1"/>
          </p:cNvSpPr>
          <p:nvPr>
            <p:ph sz="quarter" idx="1"/>
          </p:nvPr>
        </p:nvSpPr>
        <p:spPr>
          <a:xfrm>
            <a:off x="1221902" y="1028167"/>
            <a:ext cx="6695623" cy="3581857"/>
          </a:xfrm>
        </p:spPr>
        <p:txBody>
          <a:bodyPr/>
          <a:lstStyle/>
          <a:p>
            <a:pPr lvl="1"/>
            <a:r>
              <a:rPr lang="en-US" sz="1905" dirty="0"/>
              <a:t>1098-E: student loan interest</a:t>
            </a:r>
          </a:p>
          <a:p>
            <a:pPr lvl="1"/>
            <a:r>
              <a:rPr lang="en-US" sz="1905" dirty="0"/>
              <a:t>1098-T: Education expenses</a:t>
            </a:r>
          </a:p>
          <a:p>
            <a:pPr lvl="1"/>
            <a:r>
              <a:rPr lang="en-US" sz="1905" dirty="0"/>
              <a:t>Taxes: state income or sales tax, property taxes</a:t>
            </a:r>
          </a:p>
          <a:p>
            <a:pPr lvl="1"/>
            <a:r>
              <a:rPr lang="en-US" sz="1905" dirty="0"/>
              <a:t>Medical: doctor &amp; dentist visits, hospital bills, prescriptions, some medical insurance premiums, as well as a transportation costs</a:t>
            </a:r>
          </a:p>
          <a:p>
            <a:pPr lvl="1"/>
            <a:r>
              <a:rPr lang="en-US" sz="1905" dirty="0"/>
              <a:t>Donation: receipt listing value of cash/items donated, list of items donated (if belongings), name of charity</a:t>
            </a:r>
          </a:p>
          <a:p>
            <a:pPr marL="205741" lvl="1" indent="0">
              <a:buNone/>
            </a:pPr>
            <a:endParaRPr lang="en-US" dirty="0" smtClean="0"/>
          </a:p>
          <a:p>
            <a:pPr lvl="1"/>
            <a:endParaRPr lang="en-US" dirty="0" smtClean="0"/>
          </a:p>
          <a:p>
            <a:pPr lvl="2"/>
            <a:endParaRPr lang="en-US" dirty="0" smtClean="0"/>
          </a:p>
          <a:p>
            <a:pPr lvl="1"/>
            <a:endParaRPr lang="en-US" dirty="0" smtClean="0"/>
          </a:p>
          <a:p>
            <a:pPr lvl="1"/>
            <a:endParaRPr lang="en-US" dirty="0" smtClean="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13291066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smtClean="0"/>
              <a:t>Ways to grow your return</a:t>
            </a:r>
            <a:endParaRPr lang="en-US" dirty="0"/>
          </a:p>
        </p:txBody>
      </p:sp>
      <p:sp>
        <p:nvSpPr>
          <p:cNvPr id="3" name="Content Placeholder 2"/>
          <p:cNvSpPr>
            <a:spLocks noGrp="1"/>
          </p:cNvSpPr>
          <p:nvPr>
            <p:ph sz="quarter" idx="1"/>
          </p:nvPr>
        </p:nvSpPr>
        <p:spPr/>
        <p:txBody>
          <a:bodyPr/>
          <a:lstStyle/>
          <a:p>
            <a:pPr marL="0" indent="0">
              <a:buNone/>
            </a:pPr>
            <a:r>
              <a:rPr lang="en-US" dirty="0" smtClean="0"/>
              <a:t>Child &amp; Dependent Care Credit &amp; Working Families Credit</a:t>
            </a:r>
          </a:p>
          <a:p>
            <a:pPr lvl="1"/>
            <a:r>
              <a:rPr lang="en-US" dirty="0" smtClean="0"/>
              <a:t>Receipts for care expenses,</a:t>
            </a:r>
            <a:r>
              <a:rPr lang="en-US" i="1" dirty="0" smtClean="0"/>
              <a:t> which allowed you to work, seek work, or attend school</a:t>
            </a:r>
          </a:p>
          <a:p>
            <a:pPr lvl="2"/>
            <a:r>
              <a:rPr lang="en-US" dirty="0" smtClean="0"/>
              <a:t>Caregiver name, address, and identifying number (EIN or SSN)</a:t>
            </a:r>
          </a:p>
          <a:p>
            <a:pPr lvl="2"/>
            <a:r>
              <a:rPr lang="en-US" dirty="0" smtClean="0"/>
              <a:t>Payments cannot be to sibling or parent of child and caregiver must be over 18 years old</a:t>
            </a:r>
          </a:p>
          <a:p>
            <a:pPr marL="0" indent="0">
              <a:buNone/>
            </a:pPr>
            <a:r>
              <a:rPr lang="en-US" dirty="0" smtClean="0"/>
              <a:t>Save your receipts! Oregon asks for proof of 1 in 3 returns claiming this credit. As long as you send them in, you’ll be all set!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441138896"/>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smtClean="0"/>
              <a:t>Ways to grow your return</a:t>
            </a:r>
            <a:endParaRPr lang="en-US" dirty="0"/>
          </a:p>
        </p:txBody>
      </p:sp>
      <p:sp>
        <p:nvSpPr>
          <p:cNvPr id="3" name="Content Placeholder 2"/>
          <p:cNvSpPr>
            <a:spLocks noGrp="1"/>
          </p:cNvSpPr>
          <p:nvPr>
            <p:ph sz="quarter" idx="1"/>
          </p:nvPr>
        </p:nvSpPr>
        <p:spPr/>
        <p:txBody>
          <a:bodyPr/>
          <a:lstStyle/>
          <a:p>
            <a:pPr marL="0" indent="0">
              <a:buNone/>
            </a:pPr>
            <a:r>
              <a:rPr lang="en-US" dirty="0" smtClean="0"/>
              <a:t>Retirement Savings Contributions:</a:t>
            </a:r>
          </a:p>
          <a:p>
            <a:pPr lvl="1"/>
            <a:r>
              <a:rPr lang="en-US" dirty="0" smtClean="0"/>
              <a:t>Contribution to Traditional or Roth IRA can help to reduce taxable income and allows you to save for your future.</a:t>
            </a:r>
          </a:p>
          <a:p>
            <a:pPr lvl="1"/>
            <a:endParaRPr lang="en-US" sz="2041" b="1" dirty="0"/>
          </a:p>
          <a:p>
            <a:pPr marL="205741" lvl="1" indent="0">
              <a:buNone/>
            </a:pPr>
            <a:r>
              <a:rPr lang="en-US" sz="2041" dirty="0">
                <a:solidFill>
                  <a:schemeClr val="tx1"/>
                </a:solidFill>
              </a:rPr>
              <a:t>Oregon College Savings Plan</a:t>
            </a:r>
          </a:p>
          <a:p>
            <a:pPr lvl="1"/>
            <a:r>
              <a:rPr lang="en-US" b="1" dirty="0" smtClean="0"/>
              <a:t>New this year- </a:t>
            </a:r>
            <a:r>
              <a:rPr lang="en-US" dirty="0" smtClean="0"/>
              <a:t>contribution made to OCSP could be eligible to receive a credit up to  $300 for joint filer and $150 for single</a:t>
            </a:r>
            <a:endParaRPr lang="en-US" sz="2041" dirty="0"/>
          </a:p>
          <a:p>
            <a:pPr lvl="1"/>
            <a:endParaRPr lang="en-US" sz="2041"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403244435"/>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EITC</a:t>
            </a:r>
            <a:endParaRPr lang="en-US" dirty="0"/>
          </a:p>
        </p:txBody>
      </p:sp>
      <p:sp>
        <p:nvSpPr>
          <p:cNvPr id="3" name="Content Placeholder 2"/>
          <p:cNvSpPr>
            <a:spLocks noGrp="1"/>
          </p:cNvSpPr>
          <p:nvPr>
            <p:ph sz="quarter" idx="1"/>
          </p:nvPr>
        </p:nvSpPr>
        <p:spPr/>
        <p:txBody>
          <a:bodyPr/>
          <a:lstStyle/>
          <a:p>
            <a:pPr marL="0" indent="0">
              <a:buNone/>
            </a:pPr>
            <a:r>
              <a:rPr lang="en-US" b="1" dirty="0"/>
              <a:t>Maximum Credit Amounts</a:t>
            </a:r>
            <a:r>
              <a:rPr lang="en-US" dirty="0"/>
              <a:t/>
            </a:r>
            <a:br>
              <a:rPr lang="en-US" dirty="0"/>
            </a:br>
            <a:r>
              <a:rPr lang="en-US" dirty="0"/>
              <a:t>The maximum amount of credit for Tax Year 2019 is:</a:t>
            </a:r>
          </a:p>
          <a:p>
            <a:r>
              <a:rPr lang="en-US" dirty="0"/>
              <a:t>$6,557 with three or more qualifying children</a:t>
            </a:r>
          </a:p>
          <a:p>
            <a:r>
              <a:rPr lang="en-US" dirty="0"/>
              <a:t>$5,828 with two qualifying children</a:t>
            </a:r>
          </a:p>
          <a:p>
            <a:r>
              <a:rPr lang="en-US" dirty="0"/>
              <a:t>$3,526 with one qualifying child</a:t>
            </a:r>
          </a:p>
          <a:p>
            <a:r>
              <a:rPr lang="en-US" dirty="0"/>
              <a:t>$529 with no qualifying children</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10412721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979" y="171450"/>
            <a:ext cx="6401472" cy="482018"/>
          </a:xfrm>
        </p:spPr>
        <p:txBody>
          <a:bodyPr/>
          <a:lstStyle/>
          <a:p>
            <a:r>
              <a:rPr lang="en-US" dirty="0" smtClean="0"/>
              <a:t>Paths to receiving your refund</a:t>
            </a:r>
            <a:endParaRPr lang="en-US" dirty="0"/>
          </a:p>
        </p:txBody>
      </p:sp>
      <p:sp>
        <p:nvSpPr>
          <p:cNvPr id="3" name="Content Placeholder 2"/>
          <p:cNvSpPr>
            <a:spLocks noGrp="1"/>
          </p:cNvSpPr>
          <p:nvPr>
            <p:ph sz="quarter" idx="1"/>
          </p:nvPr>
        </p:nvSpPr>
        <p:spPr>
          <a:xfrm>
            <a:off x="1305737" y="1016387"/>
            <a:ext cx="6480680" cy="4127113"/>
          </a:xfrm>
        </p:spPr>
        <p:txBody>
          <a:bodyPr>
            <a:noAutofit/>
          </a:bodyPr>
          <a:lstStyle/>
          <a:p>
            <a:pPr>
              <a:buNone/>
            </a:pPr>
            <a:r>
              <a:rPr lang="en-US" sz="1497" b="1" dirty="0"/>
              <a:t>E-File with Direct Deposit – File your tax return electronically (E-file) to speed up your refund. </a:t>
            </a:r>
            <a:r>
              <a:rPr lang="en-US" sz="1497" dirty="0"/>
              <a:t>Tell the IRS to deposit the refund directly into your bank account—by providing your account number right on your tax return. You can get a refund in about 10 days this way—without paying one cent extra for a loan. </a:t>
            </a:r>
          </a:p>
          <a:p>
            <a:pPr>
              <a:buNone/>
            </a:pPr>
            <a:endParaRPr lang="en-US" sz="1497" b="1" dirty="0"/>
          </a:p>
          <a:p>
            <a:pPr>
              <a:buNone/>
            </a:pPr>
            <a:r>
              <a:rPr lang="en-US" sz="1497" b="1" dirty="0"/>
              <a:t>Get a bank account – </a:t>
            </a:r>
            <a:r>
              <a:rPr lang="en-US" sz="1497" dirty="0"/>
              <a:t>If you don’t have a bank account, open one up to take advantage of direct deposit.- this is the fastest way to get your refund.</a:t>
            </a:r>
          </a:p>
          <a:p>
            <a:pPr>
              <a:buNone/>
            </a:pPr>
            <a:endParaRPr lang="en-US" sz="1497" dirty="0"/>
          </a:p>
          <a:p>
            <a:pPr>
              <a:buNone/>
            </a:pPr>
            <a:r>
              <a:rPr lang="en-US" sz="1497" b="1" dirty="0"/>
              <a:t>Wait just a bit longer – </a:t>
            </a:r>
            <a:r>
              <a:rPr lang="en-US" sz="1497" dirty="0"/>
              <a:t>Do you really have to get cash from your tax refund today? Can you wait a few weeks to save more than $100? If you have an urgent bill to pay, ask for more time until the tax refund check comes from the IRS. Don’t take on a new debt to pay an old bill.</a:t>
            </a:r>
          </a:p>
          <a:p>
            <a:pPr>
              <a:buNone/>
            </a:pPr>
            <a:endParaRPr lang="en-US" sz="1089" dirty="0"/>
          </a:p>
        </p:txBody>
      </p:sp>
    </p:spTree>
    <p:extLst>
      <p:ext uri="{BB962C8B-B14F-4D97-AF65-F5344CB8AC3E}">
        <p14:creationId xmlns:p14="http://schemas.microsoft.com/office/powerpoint/2010/main" val="29668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979" y="171450"/>
            <a:ext cx="6401472" cy="482018"/>
          </a:xfrm>
        </p:spPr>
        <p:txBody>
          <a:bodyPr/>
          <a:lstStyle/>
          <a:p>
            <a:r>
              <a:rPr lang="en-US" dirty="0" smtClean="0"/>
              <a:t>Paths to receiving your refund</a:t>
            </a:r>
            <a:endParaRPr lang="en-US" dirty="0"/>
          </a:p>
        </p:txBody>
      </p:sp>
      <p:sp>
        <p:nvSpPr>
          <p:cNvPr id="3" name="Content Placeholder 2"/>
          <p:cNvSpPr>
            <a:spLocks noGrp="1"/>
          </p:cNvSpPr>
          <p:nvPr>
            <p:ph sz="quarter" idx="1"/>
          </p:nvPr>
        </p:nvSpPr>
        <p:spPr>
          <a:xfrm>
            <a:off x="1305737" y="1016387"/>
            <a:ext cx="6480680" cy="4127113"/>
          </a:xfrm>
        </p:spPr>
        <p:txBody>
          <a:bodyPr>
            <a:noAutofit/>
          </a:bodyPr>
          <a:lstStyle/>
          <a:p>
            <a:pPr>
              <a:buNone/>
            </a:pPr>
            <a:r>
              <a:rPr lang="en-US" sz="1633" b="1" dirty="0"/>
              <a:t>Avoid check cashers – </a:t>
            </a:r>
            <a:r>
              <a:rPr lang="en-US" sz="1633" dirty="0"/>
              <a:t>Check cashers charge an extra fee to cash RAL and tax refund checks. Some check cashers charge up to 7% to cash a RAL check—the average is about 3%. So if you receive a $2,000 refund, it would cost you and average of $60 to cash the RAL check—on top of the RAL and tax preparation fees. A smarter move is to use a bank account.</a:t>
            </a:r>
          </a:p>
          <a:p>
            <a:pPr>
              <a:buNone/>
            </a:pPr>
            <a:endParaRPr lang="en-US" sz="1633" dirty="0"/>
          </a:p>
          <a:p>
            <a:pPr>
              <a:buNone/>
            </a:pPr>
            <a:r>
              <a:rPr lang="en-US" sz="1633" b="1" dirty="0"/>
              <a:t>Contact the Taxpayer Advocate Service – </a:t>
            </a:r>
            <a:r>
              <a:rPr lang="en-US" sz="1633" dirty="0"/>
              <a:t>If you are suffering an economic hardship and need your refund quickly, the Taxpayer Advocate Service may be able to assist you. Call 1-877-777-4778.</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395263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979" y="135014"/>
            <a:ext cx="6401472" cy="1140600"/>
          </a:xfrm>
        </p:spPr>
        <p:txBody>
          <a:bodyPr>
            <a:noAutofit/>
          </a:bodyPr>
          <a:lstStyle/>
          <a:p>
            <a:r>
              <a:rPr lang="en-US" dirty="0"/>
              <a:t>How the U.S. tax system disadvantages racial minorities</a:t>
            </a:r>
            <a:br>
              <a:rPr lang="en-US" dirty="0"/>
            </a:br>
            <a:endParaRPr lang="en-US" dirty="0"/>
          </a:p>
        </p:txBody>
      </p:sp>
      <p:sp>
        <p:nvSpPr>
          <p:cNvPr id="3" name="Content Placeholder 2"/>
          <p:cNvSpPr>
            <a:spLocks noGrp="1"/>
          </p:cNvSpPr>
          <p:nvPr>
            <p:ph sz="quarter" idx="1"/>
          </p:nvPr>
        </p:nvSpPr>
        <p:spPr/>
        <p:txBody>
          <a:bodyPr>
            <a:normAutofit/>
          </a:bodyPr>
          <a:lstStyle/>
          <a:p>
            <a:pPr marL="0" indent="0">
              <a:buNone/>
            </a:pPr>
            <a:r>
              <a:rPr lang="en-US" dirty="0"/>
              <a:t>Tax </a:t>
            </a:r>
            <a:r>
              <a:rPr lang="en-US" dirty="0" smtClean="0"/>
              <a:t>systems empower </a:t>
            </a:r>
            <a:r>
              <a:rPr lang="en-US" dirty="0"/>
              <a:t>only those who can take advantage of the tax </a:t>
            </a:r>
            <a:r>
              <a:rPr lang="en-US" dirty="0" smtClean="0"/>
              <a:t>benefits</a:t>
            </a:r>
          </a:p>
          <a:p>
            <a:r>
              <a:rPr lang="en-US" kern="0" dirty="0">
                <a:solidFill>
                  <a:srgbClr val="000000"/>
                </a:solidFill>
                <a:ea typeface="Arial Unicode MS" pitchFamily="2"/>
                <a:cs typeface="Tahoma" pitchFamily="2"/>
              </a:rPr>
              <a:t>In 2012, </a:t>
            </a:r>
            <a:r>
              <a:rPr lang="en-US" kern="0" dirty="0" smtClean="0">
                <a:solidFill>
                  <a:srgbClr val="000000"/>
                </a:solidFill>
                <a:ea typeface="Arial Unicode MS" pitchFamily="2"/>
                <a:cs typeface="Tahoma" pitchFamily="2"/>
              </a:rPr>
              <a:t>3/4 </a:t>
            </a:r>
            <a:r>
              <a:rPr lang="en-US" kern="0" dirty="0">
                <a:solidFill>
                  <a:srgbClr val="000000"/>
                </a:solidFill>
                <a:ea typeface="Arial Unicode MS" pitchFamily="2"/>
                <a:cs typeface="Tahoma" pitchFamily="2"/>
              </a:rPr>
              <a:t>of white families </a:t>
            </a:r>
            <a:r>
              <a:rPr lang="en-US" kern="0" dirty="0">
                <a:solidFill>
                  <a:srgbClr val="000000"/>
                </a:solidFill>
                <a:ea typeface="Arial Unicode MS" pitchFamily="2"/>
                <a:cs typeface="Tahoma" pitchFamily="2"/>
                <a:hlinkClick r:id="rId3"/>
              </a:rPr>
              <a:t>owned a home</a:t>
            </a:r>
            <a:r>
              <a:rPr lang="en-US" kern="0" dirty="0">
                <a:solidFill>
                  <a:srgbClr val="000000"/>
                </a:solidFill>
                <a:ea typeface="Arial Unicode MS" pitchFamily="2"/>
                <a:cs typeface="Tahoma" pitchFamily="2"/>
              </a:rPr>
              <a:t>, compared to less than half of blacks and Hispanics. The median home value among white homeowners is </a:t>
            </a:r>
            <a:r>
              <a:rPr lang="en-US" kern="0" dirty="0">
                <a:solidFill>
                  <a:srgbClr val="000000"/>
                </a:solidFill>
                <a:ea typeface="Arial Unicode MS" pitchFamily="2"/>
                <a:cs typeface="Tahoma" pitchFamily="2"/>
                <a:hlinkClick r:id="rId4"/>
              </a:rPr>
              <a:t>$45,000 more</a:t>
            </a:r>
            <a:r>
              <a:rPr lang="en-US" kern="0" dirty="0">
                <a:solidFill>
                  <a:srgbClr val="000000"/>
                </a:solidFill>
                <a:ea typeface="Arial Unicode MS" pitchFamily="2"/>
                <a:cs typeface="Tahoma" pitchFamily="2"/>
              </a:rPr>
              <a:t> than that among black homeowners</a:t>
            </a:r>
            <a:r>
              <a:rPr lang="en-US" kern="0" dirty="0" smtClean="0">
                <a:solidFill>
                  <a:srgbClr val="000000"/>
                </a:solidFill>
                <a:ea typeface="Arial Unicode MS" pitchFamily="2"/>
                <a:cs typeface="Tahoma" pitchFamily="2"/>
              </a:rPr>
              <a:t>.</a:t>
            </a:r>
          </a:p>
          <a:p>
            <a:r>
              <a:rPr lang="en-US" kern="0" dirty="0" smtClean="0">
                <a:solidFill>
                  <a:srgbClr val="000000"/>
                </a:solidFill>
                <a:ea typeface="Arial Unicode MS" pitchFamily="2"/>
                <a:cs typeface="Tahoma" pitchFamily="2"/>
              </a:rPr>
              <a:t>Fewer people of color qualify to use tax benefits such as mortgage interest tax deduction, etc.</a:t>
            </a:r>
            <a:endParaRPr lang="en-US" kern="0" dirty="0">
              <a:solidFill>
                <a:srgbClr val="000000"/>
              </a:solidFill>
              <a:ea typeface="Arial Unicode MS" pitchFamily="2"/>
              <a:cs typeface="Tahoma" pitchFamily="2"/>
            </a:endParaRPr>
          </a:p>
          <a:p>
            <a:pPr marL="0" indent="0">
              <a:buNone/>
            </a:pPr>
            <a:endParaRPr lang="en-US" sz="816" dirty="0">
              <a:hlinkClick r:id="rId5"/>
            </a:endParaRPr>
          </a:p>
          <a:p>
            <a:pPr marL="0" indent="0">
              <a:buNone/>
            </a:pPr>
            <a:r>
              <a:rPr lang="en-US" sz="1225" dirty="0">
                <a:hlinkClick r:id="rId5"/>
              </a:rPr>
              <a:t>Washington Post 2016</a:t>
            </a:r>
            <a:endParaRPr lang="en-US" sz="1225" dirty="0">
              <a:hlinkClick r:id="rId5"/>
            </a:endParaRPr>
          </a:p>
          <a:p>
            <a:pPr marL="0" indent="0">
              <a:buNone/>
            </a:pPr>
            <a:r>
              <a:rPr lang="en-US" sz="816" dirty="0">
                <a:hlinkClick r:id="rId5"/>
              </a:rPr>
              <a:t>https</a:t>
            </a:r>
            <a:r>
              <a:rPr lang="en-US" sz="816" dirty="0">
                <a:hlinkClick r:id="rId5"/>
              </a:rPr>
              <a:t>://www.washingtonpost.com/news/monkey-cage/wp/2016/04/18/how-the-u-s-tax-system-disadvantages-racial-minorities/</a:t>
            </a:r>
            <a:endParaRPr lang="en-US" sz="816" dirty="0"/>
          </a:p>
        </p:txBody>
      </p:sp>
    </p:spTree>
    <p:extLst>
      <p:ext uri="{BB962C8B-B14F-4D97-AF65-F5344CB8AC3E}">
        <p14:creationId xmlns:p14="http://schemas.microsoft.com/office/powerpoint/2010/main" val="661016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Saving Tax Refund</a:t>
            </a:r>
            <a:endParaRPr lang="en-US" dirty="0"/>
          </a:p>
        </p:txBody>
      </p:sp>
      <p:sp>
        <p:nvSpPr>
          <p:cNvPr id="3" name="Content Placeholder 2"/>
          <p:cNvSpPr>
            <a:spLocks noGrp="1"/>
          </p:cNvSpPr>
          <p:nvPr>
            <p:ph sz="quarter" idx="1"/>
          </p:nvPr>
        </p:nvSpPr>
        <p:spPr>
          <a:xfrm>
            <a:off x="1368978" y="1145287"/>
            <a:ext cx="6378610" cy="3863199"/>
          </a:xfrm>
        </p:spPr>
        <p:txBody>
          <a:bodyPr>
            <a:normAutofit/>
          </a:bodyPr>
          <a:lstStyle/>
          <a:p>
            <a:pPr lvl="0">
              <a:buNone/>
            </a:pPr>
            <a:r>
              <a:rPr lang="en-US" b="1" i="1" dirty="0" smtClean="0"/>
              <a:t>Use tools that work for you</a:t>
            </a:r>
            <a:endParaRPr lang="en-US" dirty="0" smtClean="0"/>
          </a:p>
          <a:p>
            <a:pPr lvl="1"/>
            <a:r>
              <a:rPr lang="en-US" sz="2041" dirty="0"/>
              <a:t>Savings Accounts, Smartypig.com</a:t>
            </a:r>
          </a:p>
          <a:p>
            <a:pPr lvl="1"/>
            <a:r>
              <a:rPr lang="en-US" sz="2041" dirty="0"/>
              <a:t>Certificates of deposit (CDs)</a:t>
            </a:r>
          </a:p>
          <a:p>
            <a:pPr lvl="1"/>
            <a:r>
              <a:rPr lang="en-US" sz="2041" dirty="0"/>
              <a:t>US Savings Bonds</a:t>
            </a:r>
          </a:p>
          <a:p>
            <a:pPr lvl="1"/>
            <a:r>
              <a:rPr lang="en-US" sz="2041" dirty="0"/>
              <a:t>Piggy Banks!</a:t>
            </a:r>
          </a:p>
          <a:p>
            <a:pPr lvl="1"/>
            <a:r>
              <a:rPr lang="en-US" sz="2041" dirty="0"/>
              <a:t>Individual Development Accounts</a:t>
            </a:r>
          </a:p>
          <a:p>
            <a:pPr marL="445773" lvl="2" indent="0">
              <a:buNone/>
            </a:pPr>
            <a:r>
              <a:rPr lang="en-US" sz="1633" dirty="0"/>
              <a:t>Find IDA partner near you at </a:t>
            </a:r>
            <a:r>
              <a:rPr lang="en-US" dirty="0" smtClean="0">
                <a:hlinkClick r:id="rId3"/>
              </a:rPr>
              <a:t>https://oregonidainitiative.org/find-ida-provider/</a:t>
            </a:r>
            <a:endParaRPr lang="en-US" dirty="0" smtClean="0"/>
          </a:p>
          <a:p>
            <a:pPr marL="445773" lvl="2" indent="0">
              <a:buNone/>
            </a:pP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272" y="4097915"/>
            <a:ext cx="1568379" cy="1045586"/>
          </a:xfrm>
          <a:prstGeom prst="rect">
            <a:avLst/>
          </a:prstGeom>
        </p:spPr>
      </p:pic>
    </p:spTree>
    <p:extLst>
      <p:ext uri="{BB962C8B-B14F-4D97-AF65-F5344CB8AC3E}">
        <p14:creationId xmlns:p14="http://schemas.microsoft.com/office/powerpoint/2010/main" val="647737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6600</Words>
  <Application>Microsoft Office PowerPoint</Application>
  <PresentationFormat>On-screen Show (16:9)</PresentationFormat>
  <Paragraphs>983</Paragraphs>
  <Slides>139</Slides>
  <Notes>134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139</vt:i4>
      </vt:variant>
    </vt:vector>
  </HeadingPairs>
  <TitlesOfParts>
    <vt:vector size="154" baseType="lpstr">
      <vt:lpstr>Tahoma</vt:lpstr>
      <vt:lpstr>Nunito</vt:lpstr>
      <vt:lpstr>Calibri</vt:lpstr>
      <vt:lpstr>Roboto</vt:lpstr>
      <vt:lpstr>Arial Unicode MS</vt:lpstr>
      <vt:lpstr>Noto Sans Symbols</vt:lpstr>
      <vt:lpstr>Wingdings 2</vt:lpstr>
      <vt:lpstr>Wingdings</vt:lpstr>
      <vt:lpstr>Georgia</vt:lpstr>
      <vt:lpstr>Times New Roman</vt:lpstr>
      <vt:lpstr>Libre Franklin Medium</vt:lpstr>
      <vt:lpstr>Libre Franklin</vt:lpstr>
      <vt:lpstr>Arial</vt:lpstr>
      <vt:lpstr>Shift</vt:lpstr>
      <vt:lpstr>Civic</vt:lpstr>
      <vt:lpstr>IDA Financial Education Training</vt:lpstr>
      <vt:lpstr>Training Objectives</vt:lpstr>
      <vt:lpstr>Agenda Overview </vt:lpstr>
      <vt:lpstr>Group Agreements</vt:lpstr>
      <vt:lpstr>PowerPoint Presentation</vt:lpstr>
      <vt:lpstr>PowerPoint Presentation</vt:lpstr>
      <vt:lpstr>PowerPoint Presentation</vt:lpstr>
      <vt:lpstr>Anchoring Compromise Effect Earmarking Defaults: Opt in/Opt Out Decision Points Framing: Pennies-A-Day Goal Visibility Temptation Bundling</vt:lpstr>
      <vt:lpstr>Introductions: Name, Pronoun &amp; Organization  Do you relate personally with this Behavioral Economic principle?  What financial education topic could this behavioral economic principle be applied to?  Write down some ideas for how this principle could inform your financial education  </vt:lpstr>
      <vt:lpstr>Behavioral Economics Reading List</vt:lpstr>
      <vt:lpstr>Economic Literacy</vt:lpstr>
      <vt:lpstr>PowerPoint Presentation</vt:lpstr>
      <vt:lpstr>Wealth in the United States</vt:lpstr>
      <vt:lpstr>PowerPoint Presentation</vt:lpstr>
      <vt:lpstr>$94.7 Trillion / 124 million households=</vt:lpstr>
      <vt:lpstr>10 Chair Simulation</vt:lpstr>
      <vt:lpstr>PowerPoint Presentation</vt:lpstr>
      <vt:lpstr>Barriers to Building Wealth</vt:lpstr>
      <vt:lpstr>A SYSTEMS APPROACH</vt:lpstr>
      <vt:lpstr>PowerPoint Presentation</vt:lpstr>
      <vt:lpstr>Wealth Distribution in the United States</vt:lpstr>
      <vt:lpstr>The Underlying Mainstream Belief and Assumption: Hard work and good character will yield success.</vt:lpstr>
      <vt:lpstr>Ruts in a Well Traveled Path</vt:lpstr>
      <vt:lpstr>Including Economic Literacy in FE</vt:lpstr>
      <vt:lpstr>Break</vt:lpstr>
      <vt:lpstr>General Financial Education Strategies</vt:lpstr>
      <vt:lpstr>Adult Learning Styles </vt:lpstr>
      <vt:lpstr>Learning Styles</vt:lpstr>
      <vt:lpstr>Doer</vt:lpstr>
      <vt:lpstr>Feeler</vt:lpstr>
      <vt:lpstr>Thinker</vt:lpstr>
      <vt:lpstr>Observer</vt:lpstr>
      <vt:lpstr>The Activity</vt:lpstr>
      <vt:lpstr>Report-out</vt:lpstr>
      <vt:lpstr>Lunch</vt:lpstr>
      <vt:lpstr>PowerPoint Presentation</vt:lpstr>
      <vt:lpstr>OR IDA Financial Education Standards</vt:lpstr>
      <vt:lpstr>PowerPoint Presentation</vt:lpstr>
      <vt:lpstr>OR IDA Financial Education Standards</vt:lpstr>
      <vt:lpstr>Baseline Topics for IDA Financial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www.FinancialEducationStandards.org  </vt:lpstr>
      <vt:lpstr>Session A: Consumer Rights &amp; Identity Theft </vt:lpstr>
      <vt:lpstr>Consumer Rights &amp; ID Theft: Overview</vt:lpstr>
      <vt:lpstr>Consumer Rights &amp; ID Theft: Best Practices</vt:lpstr>
      <vt:lpstr>Consumer Rights &amp; ID Theft: Best Practices</vt:lpstr>
      <vt:lpstr>Consumer Rights &amp; ID Theft - Core Content:  History &amp; Equity</vt:lpstr>
      <vt:lpstr>Consumer Rights &amp; ID Theft - Core Content:  History &amp; Equity</vt:lpstr>
      <vt:lpstr>Consumer Rights &amp; ID Theft - Core Content:  History &amp; Equity</vt:lpstr>
      <vt:lpstr>Consumer Rights &amp; ID Theft: Core Content</vt:lpstr>
      <vt:lpstr>Consumer Rights &amp; ID Theft: Core Content</vt:lpstr>
      <vt:lpstr>Recent Violations </vt:lpstr>
      <vt:lpstr>Consumer Rights &amp; ID Theft: Core Content</vt:lpstr>
      <vt:lpstr>Consumer Rights &amp; ID Theft: Core Content</vt:lpstr>
      <vt:lpstr>WHADAYATHINK?  What happened? How could it be avoided? </vt:lpstr>
      <vt:lpstr>WHADAYATHINK?  What happened?   How could it be avoided?</vt:lpstr>
      <vt:lpstr>Consumer Rights &amp; ID Theft: Discussions / Activities</vt:lpstr>
      <vt:lpstr>Consumer Rights &amp; ID Theft: Discussions / Activities</vt:lpstr>
      <vt:lpstr>Consumer Rights &amp; ID Theft: Discussions / Activities</vt:lpstr>
      <vt:lpstr>Consumer Rights &amp; ID Theft: Discussions / Activities - Learning Styles</vt:lpstr>
      <vt:lpstr>Consumer Rights &amp; ID Theft: Additional Resources on www.financialeducationstandards.org </vt:lpstr>
      <vt:lpstr>Taxes</vt:lpstr>
      <vt:lpstr>Financial Education Training: Taxes</vt:lpstr>
      <vt:lpstr>A Little About Us</vt:lpstr>
      <vt:lpstr>           Disclaimer  </vt:lpstr>
      <vt:lpstr>Seminar Outline</vt:lpstr>
      <vt:lpstr>Before we begin….</vt:lpstr>
      <vt:lpstr>How Do Taxes Work and Why We Care?</vt:lpstr>
      <vt:lpstr>How Do Taxes Work and Why we care cont.</vt:lpstr>
      <vt:lpstr>How do Taxes Work: Example</vt:lpstr>
      <vt:lpstr>How Do Taxes Work and Why we care cont.</vt:lpstr>
      <vt:lpstr>Seize the Opportunity!</vt:lpstr>
      <vt:lpstr>Benefits of filing taxes</vt:lpstr>
      <vt:lpstr>Consequences</vt:lpstr>
      <vt:lpstr>Taxes without Social Security</vt:lpstr>
      <vt:lpstr>Individual Taxpayer Identification Number</vt:lpstr>
      <vt:lpstr>        ITIN</vt:lpstr>
      <vt:lpstr>New ITIN, or Renewal</vt:lpstr>
      <vt:lpstr>Community Resources</vt:lpstr>
      <vt:lpstr>Community Resources cont. </vt:lpstr>
      <vt:lpstr>W-4 Form</vt:lpstr>
      <vt:lpstr>Best Practice for Tax Curriculum should include</vt:lpstr>
      <vt:lpstr>Gather your documents</vt:lpstr>
      <vt:lpstr>Documents for Income</vt:lpstr>
      <vt:lpstr>Ways to grow your tax return</vt:lpstr>
      <vt:lpstr>Ways to grow your return</vt:lpstr>
      <vt:lpstr>Ways to grow your return</vt:lpstr>
      <vt:lpstr>EITC</vt:lpstr>
      <vt:lpstr>Paths to receiving your refund</vt:lpstr>
      <vt:lpstr>Paths to receiving your refund</vt:lpstr>
      <vt:lpstr>How the U.S. tax system disadvantages racial minorities </vt:lpstr>
      <vt:lpstr>Tools for Saving Tax Refund</vt:lpstr>
      <vt:lpstr>Use Your Tax Refund Strategically</vt:lpstr>
      <vt:lpstr>Table Discussion</vt:lpstr>
      <vt:lpstr>Resources</vt:lpstr>
      <vt:lpstr>Questions?</vt:lpstr>
      <vt:lpstr>Investments &amp; Retirement  Ross Kanaga</vt:lpstr>
      <vt:lpstr>This discussion is intended to broaden awareness around some investment topics. It is not intend to provide specific investment recommendations. Please do your own research and seek out a professional if you need further counsel. </vt:lpstr>
      <vt:lpstr>Roth IRA Role Play</vt:lpstr>
      <vt:lpstr>PowerPoint Presentation</vt:lpstr>
      <vt:lpstr>Outline Roth IRA Icebreaker (Kinesthetic Learning) FE Standards 12: Investing Investing Foundations &amp; Action Steps Designing an “Investing Module” To Teach or Recruit?  Community Resources Questions &amp; Answers</vt:lpstr>
      <vt:lpstr>PowerPoint Presentation</vt:lpstr>
      <vt:lpstr>PowerPoint Presentation</vt:lpstr>
      <vt:lpstr>PowerPoint Presentation</vt:lpstr>
      <vt:lpstr>Can we teach investing?  </vt:lpstr>
      <vt:lpstr>PowerPoint Presentation</vt:lpstr>
      <vt:lpstr>PowerPoint Presentation</vt:lpstr>
      <vt:lpstr>Saving vs. Investing (FE Standard: 12A)  </vt:lpstr>
      <vt:lpstr>Foundations of Investing  Open a Roth IRA Purchase an Index Fund </vt:lpstr>
      <vt:lpstr>PowerPoint Presentation</vt:lpstr>
      <vt:lpstr>OregonSaves is a Roth IRA https://youtu.be/3dEs0PWOy9g</vt:lpstr>
      <vt:lpstr>Retirement Savings Contributions Credit (Saver’s Credit) Form: 8880   https://www.irs.gov/retirement-plans/plan-participant-employee/retirement-savings-contributions-savers-credit</vt:lpstr>
      <vt:lpstr>Where with low fees?   </vt:lpstr>
      <vt:lpstr>Questions to ask as consumers.  What is a “fiduciary?”</vt:lpstr>
      <vt:lpstr>Foundations of Investing  Open a Roth IRA Purchase an Index Fund </vt:lpstr>
      <vt:lpstr>PowerPoint Presentation</vt:lpstr>
      <vt:lpstr>Purchase a low-fee Index Fund    </vt:lpstr>
      <vt:lpstr>Target Retirement Date Fund</vt:lpstr>
      <vt:lpstr>Thinking about Risk</vt:lpstr>
      <vt:lpstr>Foundations of Investing  Open a Roth IRA Purchase an Index Fund ??</vt:lpstr>
      <vt:lpstr>Foundations of Investing  Open a Roth IRA Purchase an Index Fund Don’t touch. :) The Power of Time</vt:lpstr>
      <vt:lpstr>PowerPoint Presentation</vt:lpstr>
      <vt:lpstr>PowerPoint Presentation</vt:lpstr>
      <vt:lpstr>Small increases add up</vt:lpstr>
      <vt:lpstr>Designing an Investing Module</vt:lpstr>
      <vt:lpstr>Teach or recruit volunteer?  </vt:lpstr>
      <vt:lpstr>Resources  To Start: NerdWallet Investing 101  To Continue: FINRA Investor Education Library JL Collins: Stock Series   </vt:lpstr>
      <vt:lpstr>Keep it simple.         ross.kanaga@devNW.org</vt:lpstr>
      <vt:lpstr>Investing Question &amp; Answer  ross.kanaga@devNW.org</vt:lpstr>
      <vt:lpstr>Reflecting on today</vt:lpstr>
      <vt:lpstr>Today’s Topics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IDA Financial Education Training</dc:title>
  <dc:creator>Luke Bonham</dc:creator>
  <cp:lastModifiedBy>Luke Bonham</cp:lastModifiedBy>
  <cp:revision>11</cp:revision>
  <cp:lastPrinted>2020-01-15T19:53:17Z</cp:lastPrinted>
  <dcterms:modified xsi:type="dcterms:W3CDTF">2020-01-15T22:09:16Z</dcterms:modified>
</cp:coreProperties>
</file>