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14"/>
  </p:notesMasterIdLst>
  <p:handoutMasterIdLst>
    <p:handoutMasterId r:id="rId15"/>
  </p:handoutMasterIdLst>
  <p:sldIdLst>
    <p:sldId id="265" r:id="rId2"/>
    <p:sldId id="259" r:id="rId3"/>
    <p:sldId id="261" r:id="rId4"/>
    <p:sldId id="263" r:id="rId5"/>
    <p:sldId id="334" r:id="rId6"/>
    <p:sldId id="324" r:id="rId7"/>
    <p:sldId id="326" r:id="rId8"/>
    <p:sldId id="327" r:id="rId9"/>
    <p:sldId id="328" r:id="rId10"/>
    <p:sldId id="325" r:id="rId11"/>
    <p:sldId id="331" r:id="rId12"/>
    <p:sldId id="33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pos="2880">
          <p15:clr>
            <a:srgbClr val="A4A3A4"/>
          </p15:clr>
        </p15:guide>
        <p15:guide id="3" pos="3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vin Jeffries" initials="JKP" lastIdx="3" clrIdx="0"/>
  <p:cmAuthor id="1" name="Ron Conrad" initials="RC" lastIdx="2" clrIdx="1"/>
  <p:cmAuthor id="2" name="Leah Andrews" initials="la" lastIdx="1" clrIdx="2">
    <p:extLst>
      <p:ext uri="{19B8F6BF-5375-455C-9EA6-DF929625EA0E}">
        <p15:presenceInfo xmlns:p15="http://schemas.microsoft.com/office/powerpoint/2012/main" userId="Leah Andre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50CC"/>
    <a:srgbClr val="5053CC"/>
    <a:srgbClr val="1197B7"/>
    <a:srgbClr val="252C61"/>
    <a:srgbClr val="4A4DD2"/>
    <a:srgbClr val="34B8B2"/>
    <a:srgbClr val="2BA4C1"/>
    <a:srgbClr val="7D54C8"/>
    <a:srgbClr val="2C88C0"/>
    <a:srgbClr val="1DA2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9877" autoAdjust="0"/>
  </p:normalViewPr>
  <p:slideViewPr>
    <p:cSldViewPr snapToGrid="0">
      <p:cViewPr varScale="1">
        <p:scale>
          <a:sx n="69" d="100"/>
          <a:sy n="69" d="100"/>
        </p:scale>
        <p:origin x="1616" y="52"/>
      </p:cViewPr>
      <p:guideLst>
        <p:guide orient="horz" pos="624"/>
        <p:guide pos="2880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C5DBCD4-F2DA-468F-9BE0-687A9BF39024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30FF1B-A268-4228-86CC-879EFD2AF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02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1789999-3B63-42AA-8C38-D61D32624577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E57A81-B566-45C9-981E-5D0D59CFE8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4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2D25F-A633-4D3E-B01F-19C05187BB4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BEF5D-B444-4EC6-BE20-64DDF91670C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6120C-7E90-4AAD-8E92-50E3D5A70FA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672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2964E4-D053-4718-A625-97760F4B6A75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2964E4-D053-4718-A625-97760F4B6A75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F1DA-1D4F-4455-AD31-536053B4BF33}" type="datetimeFigureOut">
              <a:rPr lang="en-US" smtClean="0">
                <a:solidFill>
                  <a:prstClr val="black"/>
                </a:solidFill>
              </a:rPr>
              <a:pPr/>
              <a:t>1/23/2020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0A7B-EC59-44BB-AE2F-02D1744B93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86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F2D-FC1F-4A82-8114-49028D874D6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E694-DBBF-4E50-B5AB-EFEAAAB2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26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F2D-FC1F-4A82-8114-49028D874D6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E694-DBBF-4E50-B5AB-EFEAAAB2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5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F2D-FC1F-4A82-8114-49028D874D6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E694-DBBF-4E50-B5AB-EFEAAAB204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>
            <a:spLocks/>
          </p:cNvSpPr>
          <p:nvPr userDrawn="1"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gradFill>
            <a:gsLst>
              <a:gs pos="0">
                <a:srgbClr val="FFEC00"/>
              </a:gs>
              <a:gs pos="44000">
                <a:srgbClr val="FFEC00">
                  <a:alpha val="19000"/>
                </a:srgbClr>
              </a:gs>
              <a:gs pos="78000">
                <a:srgbClr val="FFE315"/>
              </a:gs>
            </a:gsLst>
            <a:lin ang="2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8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F1DA-1D4F-4455-AD31-536053B4BF33}" type="datetimeFigureOut">
              <a:rPr lang="en-US" smtClean="0">
                <a:solidFill>
                  <a:prstClr val="black"/>
                </a:solidFill>
              </a:rPr>
              <a:pPr/>
              <a:t>1/23/2020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0A7B-EC59-44BB-AE2F-02D1744B93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Freeform 6"/>
          <p:cNvSpPr>
            <a:spLocks/>
          </p:cNvSpPr>
          <p:nvPr userDrawn="1"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gradFill>
            <a:gsLst>
              <a:gs pos="0">
                <a:srgbClr val="FFEC00"/>
              </a:gs>
              <a:gs pos="44000">
                <a:srgbClr val="FFEC00">
                  <a:alpha val="19000"/>
                </a:srgbClr>
              </a:gs>
              <a:gs pos="78000">
                <a:srgbClr val="FFE315"/>
              </a:gs>
            </a:gsLst>
            <a:lin ang="2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ight Triangle 8"/>
          <p:cNvSpPr>
            <a:spLocks/>
          </p:cNvSpPr>
          <p:nvPr userDrawn="1"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05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F1DA-1D4F-4455-AD31-536053B4BF33}" type="datetimeFigureOut">
              <a:rPr lang="en-US" smtClean="0">
                <a:solidFill>
                  <a:prstClr val="black"/>
                </a:solidFill>
              </a:rPr>
              <a:pPr/>
              <a:t>1/23/2020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0A7B-EC59-44BB-AE2F-02D1744B93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gradFill>
            <a:gsLst>
              <a:gs pos="0">
                <a:srgbClr val="FFEC00"/>
              </a:gs>
              <a:gs pos="44000">
                <a:srgbClr val="FFEC00">
                  <a:alpha val="19000"/>
                </a:srgbClr>
              </a:gs>
              <a:gs pos="78000">
                <a:srgbClr val="FFE315"/>
              </a:gs>
            </a:gsLst>
            <a:lin ang="2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 userDrawn="1"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3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F1DA-1D4F-4455-AD31-536053B4BF33}" type="datetimeFigureOut">
              <a:rPr lang="en-US" smtClean="0">
                <a:solidFill>
                  <a:prstClr val="black"/>
                </a:solidFill>
              </a:rPr>
              <a:pPr/>
              <a:t>1/23/2020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0A7B-EC59-44BB-AE2F-02D1744B93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96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F1DA-1D4F-4455-AD31-536053B4BF33}" type="datetimeFigureOut">
              <a:rPr lang="en-US" smtClean="0">
                <a:solidFill>
                  <a:prstClr val="black"/>
                </a:solidFill>
              </a:rPr>
              <a:pPr/>
              <a:t>1/23/2020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F0A7B-EC59-44BB-AE2F-02D1744B93D2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reeform 5"/>
          <p:cNvSpPr>
            <a:spLocks/>
          </p:cNvSpPr>
          <p:nvPr userDrawn="1"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gradFill>
            <a:gsLst>
              <a:gs pos="0">
                <a:srgbClr val="FFEC00"/>
              </a:gs>
              <a:gs pos="44000">
                <a:srgbClr val="FFEC00">
                  <a:alpha val="19000"/>
                </a:srgbClr>
              </a:gs>
              <a:gs pos="78000">
                <a:srgbClr val="FFE315"/>
              </a:gs>
            </a:gsLst>
            <a:lin ang="2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7" name="Freeform 6"/>
          <p:cNvSpPr>
            <a:spLocks/>
          </p:cNvSpPr>
          <p:nvPr userDrawn="1"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ight Triangle 7"/>
          <p:cNvSpPr>
            <a:spLocks/>
          </p:cNvSpPr>
          <p:nvPr userDrawn="1"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96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F2D-FC1F-4A82-8114-49028D874D6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E694-DBBF-4E50-B5AB-EFEAAAB2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F2D-FC1F-4A82-8114-49028D874D6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E694-DBBF-4E50-B5AB-EFEAAAB2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3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6F2D-FC1F-4A82-8114-49028D874D6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FE694-DBBF-4E50-B5AB-EFEAAAB2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8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56F2D-FC1F-4A82-8114-49028D874D68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FE694-DBBF-4E50-B5AB-EFEAAAB2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dfr.oregom.gov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fr.oregon.go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os.Angeles.Regional.Office@census.gov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57150"/>
            <a:ext cx="9150350" cy="3520984"/>
          </a:xfrm>
          <a:prstGeom prst="rect">
            <a:avLst/>
          </a:prstGeom>
          <a:gradFill>
            <a:gsLst>
              <a:gs pos="10000">
                <a:srgbClr val="1773A1"/>
              </a:gs>
              <a:gs pos="29000">
                <a:srgbClr val="12A5C8"/>
              </a:gs>
              <a:gs pos="60000">
                <a:srgbClr val="1773A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463834"/>
            <a:ext cx="9144000" cy="76200"/>
          </a:xfrm>
          <a:prstGeom prst="rect">
            <a:avLst/>
          </a:prstGeom>
          <a:gradFill>
            <a:gsLst>
              <a:gs pos="10000">
                <a:schemeClr val="tx1"/>
              </a:gs>
              <a:gs pos="29000">
                <a:schemeClr val="tx1">
                  <a:lumMod val="50000"/>
                  <a:lumOff val="50000"/>
                </a:schemeClr>
              </a:gs>
              <a:gs pos="60000">
                <a:schemeClr val="tx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170" y="5407119"/>
            <a:ext cx="1840261" cy="13775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1257" y="609599"/>
            <a:ext cx="8599474" cy="178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500" b="1" dirty="0">
                <a:solidFill>
                  <a:srgbClr val="FFFF00"/>
                </a:solidFill>
              </a:rPr>
              <a:t>Census </a:t>
            </a:r>
            <a:r>
              <a:rPr lang="en-US" sz="4500" b="1" dirty="0" smtClean="0">
                <a:solidFill>
                  <a:srgbClr val="FFFF00"/>
                </a:solidFill>
              </a:rPr>
              <a:t>2020</a:t>
            </a:r>
          </a:p>
          <a:p>
            <a:pPr algn="ctr"/>
            <a:r>
              <a:rPr lang="en-US" sz="4500" b="1" dirty="0" smtClean="0">
                <a:solidFill>
                  <a:srgbClr val="FFFF00"/>
                </a:solidFill>
              </a:rPr>
              <a:t>Be </a:t>
            </a:r>
            <a:r>
              <a:rPr lang="en-US" sz="4500" b="1" smtClean="0">
                <a:solidFill>
                  <a:srgbClr val="FFFF00"/>
                </a:solidFill>
              </a:rPr>
              <a:t>Prepared to Avoid Scammers</a:t>
            </a:r>
            <a:endParaRPr lang="en-US" sz="4500" b="1" dirty="0" smtClean="0">
              <a:solidFill>
                <a:srgbClr val="FFFF00"/>
              </a:solidFill>
            </a:endParaRPr>
          </a:p>
          <a:p>
            <a:pPr algn="ctr"/>
            <a:endParaRPr lang="en-US" sz="4500" b="1" dirty="0">
              <a:solidFill>
                <a:srgbClr val="FFFF00"/>
              </a:solidFill>
            </a:endParaRPr>
          </a:p>
          <a:p>
            <a:pPr algn="ctr"/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5275" y="3466667"/>
            <a:ext cx="6858000" cy="33179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dirty="0" smtClean="0">
                <a:solidFill>
                  <a:schemeClr val="tx1"/>
                </a:solidFill>
              </a:rPr>
              <a:t>Nancy Yuill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Financial Education Outreach Coordinator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(503) 871-7099</a:t>
            </a:r>
          </a:p>
          <a:p>
            <a:r>
              <a:rPr lang="en-US" sz="2600" dirty="0" smtClean="0">
                <a:solidFill>
                  <a:schemeClr val="tx1"/>
                </a:solidFill>
              </a:rPr>
              <a:t>Nancy.M.Yuill@Oregon.gov</a:t>
            </a:r>
            <a:endParaRPr lang="en-US" sz="2600" dirty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Division of Financial Regulation (DFR)</a:t>
            </a:r>
          </a:p>
          <a:p>
            <a:r>
              <a:rPr lang="en-US" sz="2600" dirty="0" smtClean="0">
                <a:solidFill>
                  <a:schemeClr val="tx1"/>
                </a:solidFill>
                <a:hlinkClick r:id="rId4"/>
              </a:rPr>
              <a:t>www.dfr.oregon.gov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275" y="3759617"/>
            <a:ext cx="1925156" cy="128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70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99" y="274638"/>
            <a:ext cx="8403771" cy="1546776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  </a:t>
            </a:r>
            <a:br>
              <a:rPr lang="en-US" sz="2400" b="0" dirty="0" smtClean="0"/>
            </a:br>
            <a:r>
              <a:rPr lang="en-US" sz="2400" b="0" dirty="0" smtClean="0"/>
              <a:t> </a:t>
            </a:r>
            <a:endParaRPr lang="en-US" sz="24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1454727" y="436418"/>
            <a:ext cx="64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/>
              <a:t>How to identify a phone call from the Census Bureau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578" y="1821413"/>
            <a:ext cx="2737898" cy="241551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12896" y="4236929"/>
            <a:ext cx="819727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latin typeface="Georgia" panose="02040502050405020303" pitchFamily="18" charset="0"/>
              </a:rPr>
              <a:t>Most Census Bureau calls asking you to participate in a survey originate from one of the following numbers:</a:t>
            </a:r>
          </a:p>
          <a:p>
            <a:r>
              <a:rPr lang="fr-FR" sz="2600" b="1" dirty="0">
                <a:latin typeface="Georgia" panose="02040502050405020303" pitchFamily="18" charset="0"/>
              </a:rPr>
              <a:t>(812) 218-3144, Jeffersonville Contact Center </a:t>
            </a:r>
          </a:p>
          <a:p>
            <a:r>
              <a:rPr lang="en-US" sz="2600" b="1" dirty="0">
                <a:latin typeface="Georgia" panose="02040502050405020303" pitchFamily="18" charset="0"/>
              </a:rPr>
              <a:t>(520) 798-4152, Tucson Contact Center</a:t>
            </a:r>
          </a:p>
        </p:txBody>
      </p:sp>
    </p:spTree>
    <p:extLst>
      <p:ext uri="{BB962C8B-B14F-4D97-AF65-F5344CB8AC3E}">
        <p14:creationId xmlns:p14="http://schemas.microsoft.com/office/powerpoint/2010/main" val="332700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241" y="2119746"/>
            <a:ext cx="8403771" cy="3283527"/>
          </a:xfrm>
        </p:spPr>
        <p:txBody>
          <a:bodyPr>
            <a:normAutofit/>
          </a:bodyPr>
          <a:lstStyle/>
          <a:p>
            <a:r>
              <a:rPr lang="en-US" sz="2800" dirty="0"/>
              <a:t>If you receive a call and wish to </a:t>
            </a:r>
            <a:r>
              <a:rPr lang="en-US" sz="2800" u="sng" dirty="0"/>
              <a:t>independently verify</a:t>
            </a:r>
            <a:r>
              <a:rPr lang="en-US" sz="2800" dirty="0"/>
              <a:t> that a number is from the Census Bureau, </a:t>
            </a:r>
            <a:r>
              <a:rPr lang="en-US" sz="2800" b="1" dirty="0"/>
              <a:t>you</a:t>
            </a:r>
            <a:r>
              <a:rPr lang="en-US" sz="2800" dirty="0"/>
              <a:t> </a:t>
            </a:r>
            <a:r>
              <a:rPr lang="en-US" sz="2800" b="1" dirty="0"/>
              <a:t>can call</a:t>
            </a:r>
            <a:r>
              <a:rPr lang="en-US" sz="2800" dirty="0"/>
              <a:t> one of the following numbers:</a:t>
            </a:r>
            <a:br>
              <a:rPr lang="en-US" sz="2800" dirty="0"/>
            </a:br>
            <a:r>
              <a:rPr lang="en-US" sz="2800" dirty="0"/>
              <a:t>1-800-523-3205 Jeffersonville, IN </a:t>
            </a:r>
            <a:br>
              <a:rPr lang="en-US" sz="2800" dirty="0"/>
            </a:br>
            <a:r>
              <a:rPr lang="en-US" sz="2800" dirty="0"/>
              <a:t>1-800-642-0469 Tucson, AZ </a:t>
            </a:r>
            <a:br>
              <a:rPr lang="en-US" sz="2800" dirty="0"/>
            </a:br>
            <a:r>
              <a:rPr lang="en-US" sz="2800" dirty="0"/>
              <a:t>1-800-923-8282 Customer Service </a:t>
            </a:r>
            <a:r>
              <a:rPr lang="en-US" sz="2800" dirty="0" smtClean="0"/>
              <a:t>Center</a:t>
            </a:r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 smtClean="0"/>
              <a:t> </a:t>
            </a:r>
            <a:endParaRPr lang="en-US" sz="24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119745" y="976745"/>
            <a:ext cx="571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dirty="0" smtClean="0"/>
              <a:t>VERIFY!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324939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99" y="274638"/>
            <a:ext cx="8403771" cy="1221654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  </a:t>
            </a:r>
            <a:br>
              <a:rPr lang="en-US" sz="2400" b="0" dirty="0" smtClean="0"/>
            </a:br>
            <a:r>
              <a:rPr lang="en-US" sz="2400" b="0" dirty="0" smtClean="0"/>
              <a:t> </a:t>
            </a:r>
            <a:endParaRPr lang="en-US" sz="24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516133"/>
            <a:ext cx="73567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/>
              <a:t>BE PART OF THE SOLUTION</a:t>
            </a:r>
            <a:endParaRPr lang="en-US" sz="4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9472" y="1225689"/>
            <a:ext cx="84037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Reporting Suspected Fraud</a:t>
            </a:r>
          </a:p>
          <a:p>
            <a:r>
              <a:rPr lang="en-US" sz="2400" dirty="0"/>
              <a:t>If you suspect fraud, </a:t>
            </a:r>
            <a:r>
              <a:rPr lang="en-US" sz="2400" dirty="0" smtClean="0"/>
              <a:t>call 800-923-8282 to speak with a local Census Bureau Rep.  If it determined that the visitor who came to your door does not work for the </a:t>
            </a:r>
            <a:r>
              <a:rPr lang="en-US" sz="2400" dirty="0"/>
              <a:t>C</a:t>
            </a:r>
            <a:r>
              <a:rPr lang="en-US" sz="2400" dirty="0" smtClean="0"/>
              <a:t>ensus Bureau, contact your local police.  </a:t>
            </a:r>
          </a:p>
          <a:p>
            <a:endParaRPr lang="en-US" sz="2400" dirty="0"/>
          </a:p>
          <a:p>
            <a:r>
              <a:rPr lang="en-US" sz="2400" b="1" dirty="0"/>
              <a:t>Fighting 2020 Census Rumors</a:t>
            </a:r>
          </a:p>
          <a:p>
            <a:r>
              <a:rPr lang="en-US" sz="2400" dirty="0"/>
              <a:t>If you see or hear false information about the 2020 Census or the U.S. Census Bureau, please contact rumors@census.gov</a:t>
            </a:r>
            <a:r>
              <a:rPr lang="en-US" sz="2400" dirty="0" smtClean="0"/>
              <a:t>.</a:t>
            </a:r>
          </a:p>
          <a:p>
            <a:endParaRPr lang="en-US" sz="1200" dirty="0"/>
          </a:p>
          <a:p>
            <a:r>
              <a:rPr lang="en-US" sz="2400" b="1" dirty="0" smtClean="0"/>
              <a:t>Resources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www.2020census.gov		www.dfr.oregon.gov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www.identitytheft.gov	www.oregon2020census.gov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www.annualcreditreport.com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698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58056" y="419100"/>
            <a:ext cx="5589055" cy="1477107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>
              <a:spcBef>
                <a:spcPct val="0"/>
              </a:spcBef>
            </a:pPr>
            <a:endParaRPr lang="en-US" sz="5000" b="1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056" y="1660992"/>
            <a:ext cx="8423086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Protecting Oregonians’ access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fair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products and services through education, regulation, and consumer assistance.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173" y="642992"/>
            <a:ext cx="9067800" cy="101800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Division of Financial Regulation mission:</a:t>
            </a:r>
            <a:endParaRPr lang="en-US" sz="3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056" y="3410856"/>
            <a:ext cx="8423086" cy="2235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 smtClean="0">
                <a:solidFill>
                  <a:schemeClr val="tx1"/>
                </a:solidFill>
                <a:cs typeface="Calibri Light" panose="020F0302020204030204" pitchFamily="34" charset="0"/>
              </a:rPr>
              <a:t>The comments made by the presenter do</a:t>
            </a:r>
            <a:r>
              <a:rPr lang="en-US" sz="2800" i="1" dirty="0" smtClean="0">
                <a:solidFill>
                  <a:srgbClr val="FF0000"/>
                </a:solidFill>
                <a:cs typeface="Calibri Light" panose="020F0302020204030204" pitchFamily="34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cs typeface="Calibri Light" panose="020F0302020204030204" pitchFamily="34" charset="0"/>
              </a:rPr>
              <a:t>not necessarily reflect the position of the Department of Consumer and Business Services </a:t>
            </a:r>
          </a:p>
          <a:p>
            <a:endParaRPr lang="en-US" sz="2800" i="1" dirty="0">
              <a:solidFill>
                <a:schemeClr val="tx1"/>
              </a:solidFill>
              <a:cs typeface="Calibri Light" panose="020F0302020204030204" pitchFamily="34" charset="0"/>
            </a:endParaRPr>
          </a:p>
          <a:p>
            <a:r>
              <a:rPr lang="en-US" sz="2800" i="1" dirty="0" smtClean="0">
                <a:solidFill>
                  <a:schemeClr val="tx1"/>
                </a:solidFill>
                <a:cs typeface="Calibri Light" panose="020F0302020204030204" pitchFamily="34" charset="0"/>
              </a:rPr>
              <a:t>The content of this presentation should not be construed as legal or professional advice</a:t>
            </a:r>
            <a:endParaRPr lang="en-US" sz="2800" i="1" dirty="0">
              <a:solidFill>
                <a:schemeClr val="tx1"/>
              </a:solidFill>
              <a:cs typeface="Calibri Light" panose="020F030202020403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858" y="5646057"/>
            <a:ext cx="1625600" cy="100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76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809" y="1883278"/>
            <a:ext cx="1570772" cy="1772441"/>
          </a:xfrm>
          <a:prstGeom prst="rect">
            <a:avLst/>
          </a:prstGeom>
          <a:ln>
            <a:noFill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81" y="410705"/>
            <a:ext cx="8534400" cy="669561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Regulate:</a:t>
            </a:r>
            <a:endParaRPr lang="en-U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285" y="1324999"/>
            <a:ext cx="7555910" cy="4037545"/>
          </a:xfrm>
        </p:spPr>
        <p:txBody>
          <a:bodyPr>
            <a:noAutofit/>
          </a:bodyPr>
          <a:lstStyle/>
          <a:p>
            <a:pPr marL="0" indent="-274320" defTabSz="365760">
              <a:spcBef>
                <a:spcPts val="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000" dirty="0" smtClean="0"/>
              <a:t>State chartered banks, thrifts</a:t>
            </a:r>
            <a:r>
              <a:rPr lang="en-US" sz="3000" dirty="0"/>
              <a:t> </a:t>
            </a:r>
            <a:r>
              <a:rPr lang="en-US" sz="3000" dirty="0" smtClean="0"/>
              <a:t>&amp; credit unions</a:t>
            </a:r>
          </a:p>
          <a:p>
            <a:pPr marL="0" indent="-274320" defTabSz="365760">
              <a:spcBef>
                <a:spcPts val="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000" dirty="0"/>
              <a:t>Mortgage lenders &amp; home loan servicers </a:t>
            </a:r>
          </a:p>
          <a:p>
            <a:pPr marL="0" indent="-274320" defTabSz="365760">
              <a:spcBef>
                <a:spcPts val="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000" dirty="0" smtClean="0"/>
              <a:t>Consumer lenders (under $50k)</a:t>
            </a:r>
          </a:p>
          <a:p>
            <a:pPr marL="0" indent="-274320" defTabSz="365760">
              <a:spcBef>
                <a:spcPts val="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000" dirty="0" smtClean="0"/>
              <a:t>Insurance companies &amp; agents</a:t>
            </a:r>
            <a:endParaRPr lang="en-US" sz="3000" dirty="0"/>
          </a:p>
          <a:p>
            <a:pPr marL="0" indent="-274320" defTabSz="365760">
              <a:spcBef>
                <a:spcPts val="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000" dirty="0" smtClean="0"/>
              <a:t>Check cashers &amp; money transmitters</a:t>
            </a:r>
          </a:p>
          <a:p>
            <a:pPr marL="0" indent="-274320" defTabSz="365760">
              <a:spcBef>
                <a:spcPts val="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000" dirty="0" smtClean="0"/>
              <a:t>Debt collectors</a:t>
            </a:r>
            <a:r>
              <a:rPr lang="en-US" sz="3000" dirty="0"/>
              <a:t> &amp;</a:t>
            </a:r>
            <a:r>
              <a:rPr lang="en-US" sz="3000" dirty="0" smtClean="0"/>
              <a:t> debt management servicers</a:t>
            </a:r>
          </a:p>
          <a:p>
            <a:pPr marL="0" indent="-274320" defTabSz="365760">
              <a:spcBef>
                <a:spcPts val="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000" dirty="0" smtClean="0"/>
              <a:t>Pawnshops, </a:t>
            </a:r>
            <a:r>
              <a:rPr lang="en-US" sz="3000" dirty="0"/>
              <a:t>p</a:t>
            </a:r>
            <a:r>
              <a:rPr lang="en-US" sz="3000" dirty="0" smtClean="0"/>
              <a:t>ayday </a:t>
            </a:r>
            <a:r>
              <a:rPr lang="en-US" sz="3000" dirty="0"/>
              <a:t>and title </a:t>
            </a:r>
            <a:r>
              <a:rPr lang="en-US" sz="3000" dirty="0" smtClean="0"/>
              <a:t>lenders</a:t>
            </a:r>
            <a:endParaRPr lang="en-US" sz="3000" dirty="0"/>
          </a:p>
          <a:p>
            <a:pPr marL="0" indent="-274320" defTabSz="365760">
              <a:spcBef>
                <a:spcPts val="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3000" dirty="0" smtClean="0"/>
              <a:t>Securities and financial advisors</a:t>
            </a:r>
            <a:endParaRPr lang="en-US" sz="3000" dirty="0">
              <a:effectLst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591" y="4491485"/>
            <a:ext cx="1571913" cy="1742119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6221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1800" y="279400"/>
            <a:ext cx="8337550" cy="711200"/>
          </a:xfrm>
        </p:spPr>
        <p:txBody>
          <a:bodyPr anchor="t">
            <a:normAutofit/>
          </a:bodyPr>
          <a:lstStyle/>
          <a:p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Contact us:  </a:t>
            </a:r>
            <a:endParaRPr lang="en-U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6625" y="3045226"/>
            <a:ext cx="7605686" cy="2885312"/>
          </a:xfrm>
          <a:ln w="76200">
            <a:solidFill>
              <a:srgbClr val="5053CC"/>
            </a:solidFill>
          </a:ln>
        </p:spPr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Clr>
                <a:srgbClr val="309BA6"/>
              </a:buClr>
              <a:buNone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Assist you in resolving complaints</a:t>
            </a:r>
          </a:p>
          <a:p>
            <a:pPr marL="0" indent="0" fontAlgn="auto">
              <a:spcAft>
                <a:spcPts val="0"/>
              </a:spcAft>
              <a:buClr>
                <a:srgbClr val="309BA6"/>
              </a:buClr>
              <a:buNone/>
              <a:defRPr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auto">
              <a:spcAft>
                <a:spcPts val="0"/>
              </a:spcAft>
              <a:buClr>
                <a:srgbClr val="309BA6"/>
              </a:buClr>
              <a:buNone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2. Investigate violations of insurance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financial rules &amp; regulations    </a:t>
            </a:r>
          </a:p>
          <a:p>
            <a:pPr marL="0" indent="0" fontAlgn="auto">
              <a:spcAft>
                <a:spcPts val="0"/>
              </a:spcAft>
              <a:buClr>
                <a:srgbClr val="309BA6"/>
              </a:buClr>
              <a:buNone/>
              <a:defRPr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rgbClr val="309BA6"/>
              </a:buClr>
              <a:buNone/>
              <a:defRPr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3. Education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outreach</a:t>
            </a:r>
          </a:p>
          <a:p>
            <a:pPr marL="0" indent="0" algn="ctr">
              <a:buClr>
                <a:srgbClr val="309BA6"/>
              </a:buClr>
              <a:buNone/>
              <a:defRPr/>
            </a:pPr>
            <a:endParaRPr lang="en-US" sz="4000" b="1" dirty="0" smtClean="0">
              <a:hlinkClick r:id="rId3"/>
            </a:endParaRPr>
          </a:p>
          <a:p>
            <a:pPr marL="0" indent="0" algn="ctr">
              <a:buClr>
                <a:srgbClr val="309BA6"/>
              </a:buClr>
              <a:buNone/>
              <a:defRPr/>
            </a:pPr>
            <a:endParaRPr lang="en-US" sz="2400" b="1" dirty="0">
              <a:hlinkClick r:id="rId3"/>
            </a:endParaRPr>
          </a:p>
          <a:p>
            <a:pPr marL="0" indent="0" algn="ctr">
              <a:buClr>
                <a:srgbClr val="309BA6"/>
              </a:buClr>
              <a:buNone/>
              <a:defRPr/>
            </a:pPr>
            <a:endParaRPr lang="en-US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/>
            </a:pPr>
            <a:endParaRPr lang="en-US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75712" y="990600"/>
            <a:ext cx="83936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6B5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www.dfr.oregon.gov</a:t>
            </a:r>
          </a:p>
          <a:p>
            <a:pPr algn="ctr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Consumer Hotline (toll-free) 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888-877-4894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questions or complaints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68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374073" y="2560638"/>
            <a:ext cx="8229600" cy="1143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4500" b="1" dirty="0" smtClean="0">
                <a:solidFill>
                  <a:srgbClr val="0070C0"/>
                </a:solidFill>
              </a:rPr>
              <a:t/>
            </a:r>
            <a:br>
              <a:rPr lang="en-US" sz="4500" b="1" dirty="0" smtClean="0">
                <a:solidFill>
                  <a:srgbClr val="0070C0"/>
                </a:solidFill>
              </a:rPr>
            </a:br>
            <a:r>
              <a:rPr lang="en-US" sz="4500" b="1" dirty="0" smtClean="0">
                <a:solidFill>
                  <a:srgbClr val="0070C0"/>
                </a:solidFill>
              </a:rPr>
              <a:t>Census 2020</a:t>
            </a:r>
          </a:p>
          <a:p>
            <a:pPr algn="ctr"/>
            <a:r>
              <a:rPr lang="en-US" sz="4500" b="1" dirty="0" smtClean="0">
                <a:solidFill>
                  <a:srgbClr val="0070C0"/>
                </a:solidFill>
              </a:rPr>
              <a:t>Be </a:t>
            </a:r>
            <a:r>
              <a:rPr lang="en-US" sz="4500" b="1" dirty="0">
                <a:solidFill>
                  <a:srgbClr val="0070C0"/>
                </a:solidFill>
              </a:rPr>
              <a:t>Counted and Avoid Scammers</a:t>
            </a:r>
            <a:r>
              <a:rPr lang="en-US" sz="4500" b="1" dirty="0" smtClean="0">
                <a:solidFill>
                  <a:srgbClr val="0070C0"/>
                </a:solidFill>
              </a:rPr>
              <a:t>!</a:t>
            </a:r>
          </a:p>
          <a:p>
            <a:pPr algn="ctr"/>
            <a:r>
              <a:rPr lang="en-US" sz="3800" b="1" dirty="0" smtClean="0">
                <a:solidFill>
                  <a:srgbClr val="0070C0"/>
                </a:solidFill>
              </a:rPr>
              <a:t/>
            </a:r>
            <a:br>
              <a:rPr lang="en-US" sz="3800" b="1" dirty="0" smtClean="0">
                <a:solidFill>
                  <a:srgbClr val="0070C0"/>
                </a:solidFill>
              </a:rPr>
            </a:br>
            <a:r>
              <a:rPr lang="en-US" sz="3800" b="1" dirty="0">
                <a:solidFill>
                  <a:srgbClr val="0070C0"/>
                </a:solidFill>
              </a:rPr>
              <a:t/>
            </a:r>
            <a:br>
              <a:rPr lang="en-US" sz="3800" b="1" dirty="0">
                <a:solidFill>
                  <a:srgbClr val="0070C0"/>
                </a:solidFill>
              </a:rPr>
            </a:br>
            <a:r>
              <a:rPr lang="en-US" sz="3800" b="1" dirty="0" smtClean="0">
                <a:solidFill>
                  <a:srgbClr val="0070C0"/>
                </a:solidFill>
              </a:rPr>
              <a:t>Everyone </a:t>
            </a:r>
            <a:r>
              <a:rPr lang="en-US" sz="3800" b="1" dirty="0">
                <a:solidFill>
                  <a:srgbClr val="0070C0"/>
                </a:solidFill>
              </a:rPr>
              <a:t>is </a:t>
            </a:r>
            <a:r>
              <a:rPr lang="en-US" sz="3800" b="1" dirty="0" smtClean="0">
                <a:solidFill>
                  <a:srgbClr val="0070C0"/>
                </a:solidFill>
              </a:rPr>
              <a:t>counted</a:t>
            </a:r>
            <a:br>
              <a:rPr lang="en-US" sz="3800" b="1" dirty="0" smtClean="0">
                <a:solidFill>
                  <a:srgbClr val="0070C0"/>
                </a:solidFill>
              </a:rPr>
            </a:br>
            <a:r>
              <a:rPr lang="en-US" sz="38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n-US" sz="3800" b="1" dirty="0">
                <a:solidFill>
                  <a:srgbClr val="0070C0"/>
                </a:solidFill>
              </a:rPr>
              <a:t>E</a:t>
            </a:r>
            <a:r>
              <a:rPr lang="en-US" sz="3800" b="1" dirty="0" smtClean="0">
                <a:solidFill>
                  <a:srgbClr val="0070C0"/>
                </a:solidFill>
              </a:rPr>
              <a:t>very </a:t>
            </a:r>
            <a:r>
              <a:rPr lang="en-US" sz="3800" b="1" dirty="0">
                <a:solidFill>
                  <a:srgbClr val="0070C0"/>
                </a:solidFill>
              </a:rPr>
              <a:t>response is </a:t>
            </a:r>
            <a:r>
              <a:rPr lang="en-US" sz="3800" b="1" dirty="0" smtClean="0">
                <a:solidFill>
                  <a:srgbClr val="0070C0"/>
                </a:solidFill>
              </a:rPr>
              <a:t>confidential </a:t>
            </a:r>
            <a:endParaRPr lang="en-US" sz="3800" b="1" dirty="0">
              <a:solidFill>
                <a:srgbClr val="0070C0"/>
              </a:solidFill>
            </a:endParaRPr>
          </a:p>
          <a:p>
            <a:pPr algn="ctr"/>
            <a:endParaRPr lang="en-US" sz="4500" b="1" dirty="0">
              <a:solidFill>
                <a:srgbClr val="FFFF00"/>
              </a:solidFill>
            </a:endParaRPr>
          </a:p>
          <a:p>
            <a:pPr algn="ctr"/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15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99" y="3013364"/>
            <a:ext cx="8403771" cy="3329378"/>
          </a:xfrm>
        </p:spPr>
        <p:txBody>
          <a:bodyPr/>
          <a:lstStyle/>
          <a:p>
            <a:pPr algn="l"/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  </a:t>
            </a:r>
            <a:br>
              <a:rPr lang="en-US" sz="2400" b="0" dirty="0" smtClean="0"/>
            </a:br>
            <a:r>
              <a:rPr lang="en-US" sz="2400" b="0" dirty="0" smtClean="0"/>
              <a:t> </a:t>
            </a:r>
            <a:endParaRPr lang="en-US" sz="24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406398" y="1090495"/>
            <a:ext cx="807258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Census Bureau </a:t>
            </a:r>
            <a:r>
              <a:rPr lang="en-US" sz="2800" b="1" dirty="0"/>
              <a:t>will not send unsolicited emails</a:t>
            </a:r>
            <a:r>
              <a:rPr lang="en-US" sz="2800" dirty="0"/>
              <a:t> to request your participation in the 2020 Census. </a:t>
            </a:r>
          </a:p>
          <a:p>
            <a:endParaRPr lang="en-US" sz="1400" dirty="0" smtClean="0"/>
          </a:p>
          <a:p>
            <a:r>
              <a:rPr lang="en-US" sz="2800" dirty="0" smtClean="0"/>
              <a:t>During </a:t>
            </a:r>
            <a:r>
              <a:rPr lang="en-US" sz="2800" dirty="0"/>
              <a:t>the 2020 Census, </a:t>
            </a:r>
            <a:r>
              <a:rPr lang="en-US" sz="2800" b="1" dirty="0"/>
              <a:t>the Census Bureau will </a:t>
            </a:r>
            <a:r>
              <a:rPr lang="en-US" sz="2800" b="1" u="sng" dirty="0"/>
              <a:t>never</a:t>
            </a:r>
            <a:r>
              <a:rPr lang="en-US" sz="2800" b="1" dirty="0"/>
              <a:t> ask for:</a:t>
            </a:r>
            <a:endParaRPr lang="en-US" sz="2800" dirty="0"/>
          </a:p>
          <a:p>
            <a:pPr marL="457200" indent="-457200">
              <a:buFont typeface="Calibri" panose="020F0502020204030204" pitchFamily="34" charset="0"/>
              <a:buChar char="-"/>
            </a:pPr>
            <a:r>
              <a:rPr lang="en-US" sz="2800" dirty="0"/>
              <a:t>Your Social Security number or Individual Taxpayer Identification Number. </a:t>
            </a:r>
          </a:p>
          <a:p>
            <a:pPr marL="457200" indent="-457200">
              <a:buFont typeface="Calibri" panose="020F0502020204030204" pitchFamily="34" charset="0"/>
              <a:buChar char="-"/>
            </a:pPr>
            <a:r>
              <a:rPr lang="en-US" sz="2800" dirty="0"/>
              <a:t>Your bank account or credit card numbers. </a:t>
            </a:r>
            <a:endParaRPr lang="en-US" sz="2800" dirty="0" smtClean="0"/>
          </a:p>
          <a:p>
            <a:pPr marL="457200" indent="-457200">
              <a:buFont typeface="Calibri" panose="020F0502020204030204" pitchFamily="34" charset="0"/>
              <a:buChar char="-"/>
            </a:pPr>
            <a:r>
              <a:rPr lang="en-US" sz="2800" dirty="0" smtClean="0"/>
              <a:t>Your mother’s maiden name</a:t>
            </a:r>
            <a:endParaRPr lang="en-US" sz="2800" dirty="0"/>
          </a:p>
          <a:p>
            <a:pPr marL="457200" indent="-457200">
              <a:buFont typeface="Calibri" panose="020F0502020204030204" pitchFamily="34" charset="0"/>
              <a:buChar char="-"/>
            </a:pPr>
            <a:r>
              <a:rPr lang="en-US" sz="2800" dirty="0"/>
              <a:t>Money or donations.</a:t>
            </a:r>
          </a:p>
          <a:p>
            <a:pPr marL="457200" indent="-457200">
              <a:buFont typeface="Calibri" panose="020F0502020204030204" pitchFamily="34" charset="0"/>
              <a:buChar char="-"/>
            </a:pPr>
            <a:r>
              <a:rPr lang="en-US" sz="2800" dirty="0"/>
              <a:t>The Census Bureau will not contact you on behalf of a political party</a:t>
            </a:r>
            <a:r>
              <a:rPr lang="en-US" sz="2800" dirty="0" smtClean="0"/>
              <a:t>.</a:t>
            </a:r>
            <a:endParaRPr lang="en-US" sz="2800" b="1" dirty="0"/>
          </a:p>
          <a:p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371599" y="259498"/>
            <a:ext cx="62345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Avoiding Scams Online</a:t>
            </a:r>
          </a:p>
        </p:txBody>
      </p:sp>
    </p:spTree>
    <p:extLst>
      <p:ext uri="{BB962C8B-B14F-4D97-AF65-F5344CB8AC3E}">
        <p14:creationId xmlns:p14="http://schemas.microsoft.com/office/powerpoint/2010/main" val="34904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99" y="274637"/>
            <a:ext cx="8403771" cy="6068105"/>
          </a:xfrm>
        </p:spPr>
        <p:txBody>
          <a:bodyPr/>
          <a:lstStyle/>
          <a:p>
            <a:pPr algn="l"/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  </a:t>
            </a:r>
            <a:br>
              <a:rPr lang="en-US" sz="2400" b="0" dirty="0" smtClean="0"/>
            </a:br>
            <a:r>
              <a:rPr lang="en-US" sz="2400" b="0" dirty="0" smtClean="0"/>
              <a:t> </a:t>
            </a:r>
            <a:endParaRPr lang="en-US" sz="24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714334" y="2343696"/>
            <a:ext cx="80958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Invitations </a:t>
            </a:r>
            <a:r>
              <a:rPr lang="en-US" sz="2800" dirty="0"/>
              <a:t>will start arriving around </a:t>
            </a:r>
            <a:r>
              <a:rPr lang="en-US" sz="2800" dirty="0" smtClean="0"/>
              <a:t>3/12/2020.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 You </a:t>
            </a:r>
            <a:r>
              <a:rPr lang="en-US" sz="2800" dirty="0"/>
              <a:t>can respond to the census </a:t>
            </a:r>
            <a:r>
              <a:rPr lang="en-US" sz="2800" dirty="0" smtClean="0"/>
              <a:t>online</a:t>
            </a:r>
            <a:r>
              <a:rPr lang="en-US" sz="2800" dirty="0"/>
              <a:t>, by email, or mail in a paper form.   If you do not respond, there will be up to four reminders by mail, then an </a:t>
            </a:r>
            <a:r>
              <a:rPr lang="en-US" sz="2800" dirty="0" smtClean="0"/>
              <a:t>in</a:t>
            </a:r>
            <a:r>
              <a:rPr lang="en-US" sz="2800" dirty="0" smtClean="0">
                <a:solidFill>
                  <a:srgbClr val="FF0000"/>
                </a:solidFill>
              </a:rPr>
              <a:t>-</a:t>
            </a:r>
            <a:r>
              <a:rPr lang="en-US" sz="2800" dirty="0" smtClean="0"/>
              <a:t>person </a:t>
            </a:r>
            <a:r>
              <a:rPr lang="en-US" sz="2800" dirty="0"/>
              <a:t>follow up in late April.   </a:t>
            </a:r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 About </a:t>
            </a:r>
            <a:r>
              <a:rPr lang="en-US" sz="2800" dirty="0"/>
              <a:t>5% of households will have the invitation dropped off at their </a:t>
            </a:r>
            <a:r>
              <a:rPr lang="en-US" sz="2800" dirty="0" smtClean="0"/>
              <a:t>home.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 About </a:t>
            </a:r>
            <a:r>
              <a:rPr lang="en-US" sz="2800" dirty="0"/>
              <a:t>1% of households will be counted in </a:t>
            </a:r>
            <a:r>
              <a:rPr lang="en-US" sz="2800" dirty="0" smtClean="0"/>
              <a:t>person.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399" y="621030"/>
            <a:ext cx="3022601" cy="1153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600" y="385837"/>
            <a:ext cx="604751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dirty="0"/>
              <a:t>95% of households will receive your census invitation by postal </a:t>
            </a:r>
            <a:r>
              <a:rPr lang="en-US" sz="3800" b="1" dirty="0" smtClean="0"/>
              <a:t>mail </a:t>
            </a:r>
            <a:r>
              <a:rPr lang="en-US" sz="3800" dirty="0" smtClean="0"/>
              <a:t> 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68524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99" y="274638"/>
            <a:ext cx="8403771" cy="95656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  </a:t>
            </a:r>
            <a:br>
              <a:rPr lang="en-US" sz="2400" b="0" dirty="0" smtClean="0"/>
            </a:br>
            <a:r>
              <a:rPr lang="en-US" sz="2400" b="0" dirty="0" smtClean="0"/>
              <a:t> </a:t>
            </a:r>
            <a:endParaRPr lang="en-US" sz="24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406399" y="3982851"/>
            <a:ext cx="84037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</a:t>
            </a:r>
            <a:r>
              <a:rPr lang="en-US" sz="3200" dirty="0"/>
              <a:t>someone visits your home to collect a </a:t>
            </a:r>
            <a:r>
              <a:rPr lang="en-US" sz="3200" dirty="0" smtClean="0"/>
              <a:t>response, check that </a:t>
            </a:r>
            <a:r>
              <a:rPr lang="en-US" sz="3200" dirty="0"/>
              <a:t>they have a valid ID badge, with their photograph, a </a:t>
            </a:r>
            <a:r>
              <a:rPr lang="en-US" sz="3200" dirty="0" smtClean="0"/>
              <a:t>U.S</a:t>
            </a:r>
            <a:r>
              <a:rPr lang="en-US" sz="3200" dirty="0"/>
              <a:t>. Department of Commerce </a:t>
            </a:r>
            <a:r>
              <a:rPr lang="en-US" sz="3200" b="1" dirty="0"/>
              <a:t>watermark,</a:t>
            </a:r>
            <a:r>
              <a:rPr lang="en-US" sz="3200" dirty="0"/>
              <a:t> and an expiration date.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6454" y="492534"/>
            <a:ext cx="51538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/>
              <a:t>Staying Safe at Home</a:t>
            </a: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2103438" y="1319213"/>
            <a:ext cx="4173537" cy="2376487"/>
            <a:chOff x="1325" y="831"/>
            <a:chExt cx="2629" cy="1497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25" y="831"/>
              <a:ext cx="2629" cy="14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3000"/>
                      </a14:imgEffect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5" y="831"/>
              <a:ext cx="2640" cy="1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20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99" y="274638"/>
            <a:ext cx="8403771" cy="95656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0" dirty="0" smtClean="0"/>
              <a:t/>
            </a:r>
            <a:br>
              <a:rPr lang="en-US" sz="2400" b="0" dirty="0" smtClean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 smtClean="0"/>
              <a:t>  </a:t>
            </a:r>
            <a:br>
              <a:rPr lang="en-US" sz="2400" b="0" dirty="0" smtClean="0"/>
            </a:br>
            <a:r>
              <a:rPr lang="en-US" sz="2400" b="0" dirty="0" smtClean="0"/>
              <a:t> </a:t>
            </a:r>
            <a:endParaRPr lang="en-US" sz="2400" b="0" dirty="0"/>
          </a:p>
        </p:txBody>
      </p:sp>
      <p:sp>
        <p:nvSpPr>
          <p:cNvPr id="3" name="TextBox 2"/>
          <p:cNvSpPr txBox="1"/>
          <p:nvPr/>
        </p:nvSpPr>
        <p:spPr>
          <a:xfrm>
            <a:off x="616196" y="1661982"/>
            <a:ext cx="79841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</a:t>
            </a:r>
            <a:r>
              <a:rPr lang="en-US" sz="3200" dirty="0"/>
              <a:t>you still have questions about their identity, </a:t>
            </a:r>
            <a:r>
              <a:rPr lang="en-US" sz="3200" dirty="0" smtClean="0"/>
              <a:t>call 800-923-8282 to check or call </a:t>
            </a:r>
            <a:r>
              <a:rPr lang="en-US" sz="3200" dirty="0"/>
              <a:t>the </a:t>
            </a:r>
            <a:r>
              <a:rPr lang="en-US" sz="3200" b="1" dirty="0"/>
              <a:t>Census Bureau Regional Office</a:t>
            </a:r>
            <a:r>
              <a:rPr lang="en-US" sz="3200" dirty="0"/>
              <a:t> to verify that the individual is a Census Bureau employee or to speak with their supervisor.  </a:t>
            </a:r>
            <a:endParaRPr lang="en-US" sz="3200" dirty="0" smtClean="0"/>
          </a:p>
          <a:p>
            <a:r>
              <a:rPr lang="en-US" sz="3200" dirty="0" smtClean="0"/>
              <a:t>Oregon’s </a:t>
            </a:r>
            <a:r>
              <a:rPr lang="en-US" sz="3200" dirty="0"/>
              <a:t>regional office is in Los Angeles. </a:t>
            </a:r>
          </a:p>
          <a:p>
            <a:r>
              <a:rPr lang="en-US" sz="3200" dirty="0"/>
              <a:t>Los Angeles 1-800-992-3530 or (818) 267-1700 </a:t>
            </a:r>
            <a:br>
              <a:rPr lang="en-US" sz="3200" dirty="0"/>
            </a:br>
            <a:r>
              <a:rPr lang="en-US" sz="3200" dirty="0" smtClean="0"/>
              <a:t>Los.Angeles.Regional.Office@census.gov</a:t>
            </a:r>
            <a:endParaRPr lang="en-US" sz="3200" dirty="0">
              <a:hlinkClick r:id="rId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6454" y="492534"/>
            <a:ext cx="51538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/>
              <a:t>Staying Safe at Home</a:t>
            </a:r>
          </a:p>
        </p:txBody>
      </p:sp>
    </p:spTree>
    <p:extLst>
      <p:ext uri="{BB962C8B-B14F-4D97-AF65-F5344CB8AC3E}">
        <p14:creationId xmlns:p14="http://schemas.microsoft.com/office/powerpoint/2010/main" val="170984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3567</TotalTime>
  <Words>586</Words>
  <Application>Microsoft Office PowerPoint</Application>
  <PresentationFormat>On-screen Show (4:3)</PresentationFormat>
  <Paragraphs>85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Wingdings</vt:lpstr>
      <vt:lpstr>Office Theme</vt:lpstr>
      <vt:lpstr>PowerPoint Presentation</vt:lpstr>
      <vt:lpstr>PowerPoint Presentation</vt:lpstr>
      <vt:lpstr>We Regulate:</vt:lpstr>
      <vt:lpstr>Contact us:  </vt:lpstr>
      <vt:lpstr> Census 2020 Be Counted and Avoid Scammers!   Everyone is counted   Every response is confidential   </vt:lpstr>
      <vt:lpstr>      </vt:lpstr>
      <vt:lpstr>      </vt:lpstr>
      <vt:lpstr>      </vt:lpstr>
      <vt:lpstr>      </vt:lpstr>
      <vt:lpstr>      </vt:lpstr>
      <vt:lpstr>If you receive a call and wish to independently verify that a number is from the Census Bureau, you can call one of the following numbers: 1-800-523-3205 Jeffersonville, IN  1-800-642-0469 Tucson, AZ  1-800-923-8282 Customer Service Center  </vt:lpstr>
      <vt:lpstr>      </vt:lpstr>
    </vt:vector>
  </TitlesOfParts>
  <Company>DCBS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Jeffries</dc:creator>
  <cp:lastModifiedBy>Luke Bonham</cp:lastModifiedBy>
  <cp:revision>301</cp:revision>
  <dcterms:created xsi:type="dcterms:W3CDTF">2016-08-16T23:08:48Z</dcterms:created>
  <dcterms:modified xsi:type="dcterms:W3CDTF">2020-01-23T19:53:10Z</dcterms:modified>
  <cp:contentStatus/>
</cp:coreProperties>
</file>